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C59150-C85B-4D55-A63C-441A5C3CC2AB}">
  <a:tblStyle styleId="{E9C59150-C85B-4D55-A63C-441A5C3CC2A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CB46EA1-9E39-4F2B-B808-03A89E1D81D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8490af570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8490af57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8490af570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8490af57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8490af570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8490af57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8490af570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8490af57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8490af570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8490af5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8490af570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8490af57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8490af570_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8490af570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8490af570_2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8490af570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8490af570_2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8490af570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18490af570_2_3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18490af570_2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18490af570_2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18490af570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8490af57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118490af570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18490af570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18490af57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8490af570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18490af57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18490af570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18490af57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18490af570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18490af57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8490af57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18490af570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8490af570_2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18490af570_2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6.jp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32.png"/><Relationship Id="rId7"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jpg"/><Relationship Id="rId5" Type="http://schemas.openxmlformats.org/officeDocument/2006/relationships/image" Target="../media/image18.jpg"/><Relationship Id="rId6"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1.png"/><Relationship Id="rId7"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doi.org/10.1109/cvpr.2016.90" TargetMode="External"/><Relationship Id="rId4" Type="http://schemas.openxmlformats.org/officeDocument/2006/relationships/hyperlink" Target="https://doi.org/10.1109/cvpr.2001.990517"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23.png"/><Relationship Id="rId7" Type="http://schemas.openxmlformats.org/officeDocument/2006/relationships/image" Target="../media/image35.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grpSp>
        <p:nvGrpSpPr>
          <p:cNvPr id="84" name="Google Shape;84;p13"/>
          <p:cNvGrpSpPr/>
          <p:nvPr/>
        </p:nvGrpSpPr>
        <p:grpSpPr>
          <a:xfrm>
            <a:off x="0" y="0"/>
            <a:ext cx="12192001" cy="6858000"/>
            <a:chOff x="0" y="0"/>
            <a:chExt cx="12192001" cy="6858000"/>
          </a:xfrm>
        </p:grpSpPr>
        <p:pic>
          <p:nvPicPr>
            <p:cNvPr id="85" name="Google Shape;85;p13"/>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6" name="Google Shape;86;p13"/>
            <p:cNvPicPr preferRelativeResize="0"/>
            <p:nvPr/>
          </p:nvPicPr>
          <p:blipFill rotWithShape="1">
            <a:blip r:embed="rId4">
              <a:alphaModFix/>
            </a:blip>
            <a:srcRect b="0" l="0" r="0" t="0"/>
            <a:stretch/>
          </p:blipFill>
          <p:spPr>
            <a:xfrm>
              <a:off x="3924300" y="0"/>
              <a:ext cx="3924300" cy="3924300"/>
            </a:xfrm>
            <a:prstGeom prst="rect">
              <a:avLst/>
            </a:prstGeom>
            <a:noFill/>
            <a:ln>
              <a:noFill/>
            </a:ln>
          </p:spPr>
        </p:pic>
        <p:pic>
          <p:nvPicPr>
            <p:cNvPr id="87" name="Google Shape;87;p13"/>
            <p:cNvPicPr preferRelativeResize="0"/>
            <p:nvPr/>
          </p:nvPicPr>
          <p:blipFill rotWithShape="1">
            <a:blip r:embed="rId5">
              <a:alphaModFix/>
            </a:blip>
            <a:srcRect b="0" l="0" r="0" t="0"/>
            <a:stretch/>
          </p:blipFill>
          <p:spPr>
            <a:xfrm>
              <a:off x="7848600" y="0"/>
              <a:ext cx="3924300" cy="3924300"/>
            </a:xfrm>
            <a:prstGeom prst="rect">
              <a:avLst/>
            </a:prstGeom>
            <a:noFill/>
            <a:ln>
              <a:noFill/>
            </a:ln>
          </p:spPr>
        </p:pic>
        <p:pic>
          <p:nvPicPr>
            <p:cNvPr id="88" name="Google Shape;88;p13"/>
            <p:cNvPicPr preferRelativeResize="0"/>
            <p:nvPr/>
          </p:nvPicPr>
          <p:blipFill rotWithShape="1">
            <a:blip r:embed="rId6">
              <a:alphaModFix/>
            </a:blip>
            <a:srcRect b="0" l="0" r="0" t="0"/>
            <a:stretch/>
          </p:blipFill>
          <p:spPr>
            <a:xfrm>
              <a:off x="0" y="3924300"/>
              <a:ext cx="3924300" cy="2933700"/>
            </a:xfrm>
            <a:prstGeom prst="rect">
              <a:avLst/>
            </a:prstGeom>
            <a:noFill/>
            <a:ln>
              <a:noFill/>
            </a:ln>
          </p:spPr>
        </p:pic>
        <p:pic>
          <p:nvPicPr>
            <p:cNvPr id="89" name="Google Shape;89;p13"/>
            <p:cNvPicPr preferRelativeResize="0"/>
            <p:nvPr/>
          </p:nvPicPr>
          <p:blipFill rotWithShape="1">
            <a:blip r:embed="rId6">
              <a:alphaModFix/>
            </a:blip>
            <a:srcRect b="0" l="0" r="0" t="0"/>
            <a:stretch/>
          </p:blipFill>
          <p:spPr>
            <a:xfrm>
              <a:off x="3924300" y="3924300"/>
              <a:ext cx="3924300" cy="2933700"/>
            </a:xfrm>
            <a:prstGeom prst="rect">
              <a:avLst/>
            </a:prstGeom>
            <a:noFill/>
            <a:ln>
              <a:noFill/>
            </a:ln>
          </p:spPr>
        </p:pic>
        <p:pic>
          <p:nvPicPr>
            <p:cNvPr id="90" name="Google Shape;90;p13"/>
            <p:cNvPicPr preferRelativeResize="0"/>
            <p:nvPr/>
          </p:nvPicPr>
          <p:blipFill rotWithShape="1">
            <a:blip r:embed="rId6">
              <a:alphaModFix/>
            </a:blip>
            <a:srcRect b="0" l="0" r="0" t="0"/>
            <a:stretch/>
          </p:blipFill>
          <p:spPr>
            <a:xfrm>
              <a:off x="7848600" y="3924300"/>
              <a:ext cx="3924300" cy="2933700"/>
            </a:xfrm>
            <a:prstGeom prst="rect">
              <a:avLst/>
            </a:prstGeom>
            <a:noFill/>
            <a:ln>
              <a:noFill/>
            </a:ln>
          </p:spPr>
        </p:pic>
        <p:pic>
          <p:nvPicPr>
            <p:cNvPr id="91" name="Google Shape;91;p13"/>
            <p:cNvPicPr preferRelativeResize="0"/>
            <p:nvPr/>
          </p:nvPicPr>
          <p:blipFill rotWithShape="1">
            <a:blip r:embed="rId6">
              <a:alphaModFix/>
            </a:blip>
            <a:srcRect b="0" l="0" r="0" t="0"/>
            <a:stretch/>
          </p:blipFill>
          <p:spPr>
            <a:xfrm>
              <a:off x="11772900" y="0"/>
              <a:ext cx="419100" cy="3924300"/>
            </a:xfrm>
            <a:prstGeom prst="rect">
              <a:avLst/>
            </a:prstGeom>
            <a:noFill/>
            <a:ln>
              <a:noFill/>
            </a:ln>
          </p:spPr>
        </p:pic>
        <p:pic>
          <p:nvPicPr>
            <p:cNvPr id="92" name="Google Shape;92;p13"/>
            <p:cNvPicPr preferRelativeResize="0"/>
            <p:nvPr/>
          </p:nvPicPr>
          <p:blipFill rotWithShape="1">
            <a:blip r:embed="rId6">
              <a:alphaModFix/>
            </a:blip>
            <a:srcRect b="0" l="0" r="0" t="0"/>
            <a:stretch/>
          </p:blipFill>
          <p:spPr>
            <a:xfrm>
              <a:off x="11772900" y="3924300"/>
              <a:ext cx="419101" cy="2933700"/>
            </a:xfrm>
            <a:prstGeom prst="rect">
              <a:avLst/>
            </a:prstGeom>
            <a:noFill/>
            <a:ln>
              <a:noFill/>
            </a:ln>
          </p:spPr>
        </p:pic>
      </p:grpSp>
      <p:sp>
        <p:nvSpPr>
          <p:cNvPr id="93" name="Google Shape;93;p13"/>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225870"/>
              </a:gs>
              <a:gs pos="100000">
                <a:srgbClr val="225870"/>
              </a:gs>
            </a:gsLst>
            <a:lin ang="18900000" scaled="0"/>
          </a:gra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pic>
        <p:nvPicPr>
          <p:cNvPr id="94" name="Google Shape;94;p13"/>
          <p:cNvPicPr preferRelativeResize="0"/>
          <p:nvPr/>
        </p:nvPicPr>
        <p:blipFill rotWithShape="1">
          <a:blip r:embed="rId7">
            <a:alphaModFix/>
          </a:blip>
          <a:srcRect b="0" l="0" r="0" t="0"/>
          <a:stretch/>
        </p:blipFill>
        <p:spPr>
          <a:xfrm>
            <a:off x="304800" y="1395184"/>
            <a:ext cx="6212114" cy="4659086"/>
          </a:xfrm>
          <a:prstGeom prst="rect">
            <a:avLst/>
          </a:prstGeom>
          <a:noFill/>
          <a:ln>
            <a:noFill/>
          </a:ln>
        </p:spPr>
      </p:pic>
      <p:sp>
        <p:nvSpPr>
          <p:cNvPr id="95" name="Google Shape;95;p13"/>
          <p:cNvSpPr txBox="1"/>
          <p:nvPr/>
        </p:nvSpPr>
        <p:spPr>
          <a:xfrm>
            <a:off x="6653950" y="2109043"/>
            <a:ext cx="5284800" cy="18366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r">
              <a:lnSpc>
                <a:spcPct val="113400"/>
              </a:lnSpc>
              <a:spcBef>
                <a:spcPts val="0"/>
              </a:spcBef>
              <a:spcAft>
                <a:spcPts val="0"/>
              </a:spcAft>
              <a:buNone/>
            </a:pPr>
            <a:r>
              <a:rPr b="1" i="0" lang="en-US" sz="3600" u="none" cap="none" strike="noStrike">
                <a:solidFill>
                  <a:srgbClr val="FFFFFF"/>
                </a:solidFill>
                <a:latin typeface="Arial"/>
                <a:ea typeface="Arial"/>
                <a:cs typeface="Arial"/>
                <a:sym typeface="Arial"/>
              </a:rPr>
              <a:t>Hateful Meme Detection</a:t>
            </a:r>
            <a:r>
              <a:rPr b="1" lang="en-US" sz="3600">
                <a:solidFill>
                  <a:srgbClr val="FFFFFF"/>
                </a:solidFill>
              </a:rPr>
              <a:t> with Image-Text Based </a:t>
            </a:r>
            <a:r>
              <a:rPr b="1" lang="en-US" sz="3600">
                <a:solidFill>
                  <a:srgbClr val="FFFFFF"/>
                </a:solidFill>
              </a:rPr>
              <a:t>Multimodal</a:t>
            </a:r>
            <a:r>
              <a:rPr b="1" lang="en-US" sz="3600">
                <a:solidFill>
                  <a:srgbClr val="FFFFFF"/>
                </a:solidFill>
              </a:rPr>
              <a:t> Model</a:t>
            </a:r>
            <a:endParaRPr b="0" i="0" sz="1100" u="none" cap="none" strike="noStrike">
              <a:solidFill>
                <a:schemeClr val="dk1"/>
              </a:solidFill>
              <a:latin typeface="Calibri"/>
              <a:ea typeface="Calibri"/>
              <a:cs typeface="Calibri"/>
              <a:sym typeface="Calibri"/>
            </a:endParaRPr>
          </a:p>
        </p:txBody>
      </p:sp>
      <p:sp>
        <p:nvSpPr>
          <p:cNvPr id="96" name="Google Shape;96;p13"/>
          <p:cNvSpPr txBox="1"/>
          <p:nvPr/>
        </p:nvSpPr>
        <p:spPr>
          <a:xfrm>
            <a:off x="8185709" y="4052469"/>
            <a:ext cx="3587191" cy="31115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600" u="none" cap="none" strike="noStrike">
                <a:solidFill>
                  <a:srgbClr val="FFFFFF"/>
                </a:solidFill>
                <a:latin typeface="Arial"/>
                <a:ea typeface="Arial"/>
                <a:cs typeface="Arial"/>
                <a:sym typeface="Arial"/>
              </a:rPr>
              <a:t>Presented by: Ruitian Wu &amp; Yijia Xue</a:t>
            </a:r>
            <a:endParaRPr b="0" i="0" sz="1100" u="none" cap="none" strike="noStrike">
              <a:solidFill>
                <a:schemeClr val="dk1"/>
              </a:solidFill>
              <a:latin typeface="Calibri"/>
              <a:ea typeface="Calibri"/>
              <a:cs typeface="Calibri"/>
              <a:sym typeface="Calibri"/>
            </a:endParaRPr>
          </a:p>
        </p:txBody>
      </p:sp>
      <p:sp>
        <p:nvSpPr>
          <p:cNvPr id="97" name="Google Shape;97;p13"/>
          <p:cNvSpPr txBox="1"/>
          <p:nvPr/>
        </p:nvSpPr>
        <p:spPr>
          <a:xfrm>
            <a:off x="10252723" y="4470451"/>
            <a:ext cx="1620063" cy="27305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400" u="none" cap="none" strike="noStrike">
                <a:solidFill>
                  <a:srgbClr val="FFFFFF"/>
                </a:solidFill>
                <a:latin typeface="Arial"/>
                <a:ea typeface="Arial"/>
                <a:cs typeface="Arial"/>
                <a:sym typeface="Arial"/>
              </a:rPr>
              <a:t>March 8th, 2022</a:t>
            </a:r>
            <a:endParaRPr b="0" i="0" sz="1100" u="none" cap="none" strike="noStrike">
              <a:solidFill>
                <a:schemeClr val="dk1"/>
              </a:solidFill>
              <a:latin typeface="Calibri"/>
              <a:ea typeface="Calibri"/>
              <a:cs typeface="Calibri"/>
              <a:sym typeface="Calibri"/>
            </a:endParaRPr>
          </a:p>
        </p:txBody>
      </p:sp>
      <p:sp>
        <p:nvSpPr>
          <p:cNvPr id="98" name="Google Shape;98;p13"/>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22"/>
          <p:cNvGrpSpPr/>
          <p:nvPr/>
        </p:nvGrpSpPr>
        <p:grpSpPr>
          <a:xfrm>
            <a:off x="-52300" y="0"/>
            <a:ext cx="12192001" cy="6858000"/>
            <a:chOff x="0" y="0"/>
            <a:chExt cx="12192001" cy="6858000"/>
          </a:xfrm>
        </p:grpSpPr>
        <p:pic>
          <p:nvPicPr>
            <p:cNvPr id="334" name="Google Shape;334;p22"/>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335" name="Google Shape;335;p22"/>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336" name="Google Shape;336;p22"/>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337" name="Google Shape;337;p22"/>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338" name="Google Shape;338;p22"/>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339" name="Google Shape;339;p22"/>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340" name="Google Shape;340;p22"/>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41" name="Google Shape;341;p22"/>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42" name="Google Shape;342;p22"/>
          <p:cNvSpPr/>
          <p:nvPr/>
        </p:nvSpPr>
        <p:spPr>
          <a:xfrm>
            <a:off x="1545925" y="2236650"/>
            <a:ext cx="2253000" cy="9210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Text Features</a:t>
            </a:r>
            <a:endParaRPr b="1" sz="1700"/>
          </a:p>
        </p:txBody>
      </p:sp>
      <p:sp>
        <p:nvSpPr>
          <p:cNvPr id="343" name="Google Shape;343;p22"/>
          <p:cNvSpPr/>
          <p:nvPr/>
        </p:nvSpPr>
        <p:spPr>
          <a:xfrm>
            <a:off x="7134925" y="312450"/>
            <a:ext cx="2253000" cy="9210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Image Features</a:t>
            </a:r>
            <a:endParaRPr b="1" sz="1700"/>
          </a:p>
        </p:txBody>
      </p:sp>
      <p:sp>
        <p:nvSpPr>
          <p:cNvPr id="344" name="Google Shape;344;p22"/>
          <p:cNvSpPr/>
          <p:nvPr/>
        </p:nvSpPr>
        <p:spPr>
          <a:xfrm>
            <a:off x="6002900" y="4160850"/>
            <a:ext cx="1755300" cy="9210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Object Detection</a:t>
            </a:r>
            <a:endParaRPr b="1" sz="1700"/>
          </a:p>
        </p:txBody>
      </p:sp>
      <p:sp>
        <p:nvSpPr>
          <p:cNvPr id="345" name="Google Shape;345;p22"/>
          <p:cNvSpPr/>
          <p:nvPr/>
        </p:nvSpPr>
        <p:spPr>
          <a:xfrm>
            <a:off x="8638675" y="2680650"/>
            <a:ext cx="1755300" cy="9210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Face</a:t>
            </a:r>
            <a:endParaRPr b="1" sz="1700"/>
          </a:p>
          <a:p>
            <a:pPr indent="0" lvl="0" marL="0" rtl="0" algn="ctr">
              <a:spcBef>
                <a:spcPts val="0"/>
              </a:spcBef>
              <a:spcAft>
                <a:spcPts val="0"/>
              </a:spcAft>
              <a:buNone/>
            </a:pPr>
            <a:r>
              <a:rPr b="1" lang="en-US" sz="1700"/>
              <a:t>Extraction</a:t>
            </a:r>
            <a:endParaRPr b="1" sz="1700"/>
          </a:p>
        </p:txBody>
      </p:sp>
      <p:sp>
        <p:nvSpPr>
          <p:cNvPr id="346" name="Google Shape;346;p22"/>
          <p:cNvSpPr/>
          <p:nvPr/>
        </p:nvSpPr>
        <p:spPr>
          <a:xfrm>
            <a:off x="8638675" y="4160850"/>
            <a:ext cx="1755300" cy="9210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Face Type/</a:t>
            </a:r>
            <a:endParaRPr b="1" sz="1700"/>
          </a:p>
          <a:p>
            <a:pPr indent="0" lvl="0" marL="0" rtl="0" algn="ctr">
              <a:spcBef>
                <a:spcPts val="0"/>
              </a:spcBef>
              <a:spcAft>
                <a:spcPts val="0"/>
              </a:spcAft>
              <a:buNone/>
            </a:pPr>
            <a:r>
              <a:rPr b="1" lang="en-US" sz="1700"/>
              <a:t>Emotion Detection</a:t>
            </a:r>
            <a:endParaRPr b="1" sz="1700"/>
          </a:p>
        </p:txBody>
      </p:sp>
      <p:cxnSp>
        <p:nvCxnSpPr>
          <p:cNvPr id="347" name="Google Shape;347;p22"/>
          <p:cNvCxnSpPr>
            <a:stCxn id="346" idx="2"/>
          </p:cNvCxnSpPr>
          <p:nvPr/>
        </p:nvCxnSpPr>
        <p:spPr>
          <a:xfrm rot="5400000">
            <a:off x="6846775" y="3135900"/>
            <a:ext cx="723600" cy="4615500"/>
          </a:xfrm>
          <a:prstGeom prst="bentConnector2">
            <a:avLst/>
          </a:prstGeom>
          <a:noFill/>
          <a:ln cap="flat" cmpd="sng" w="9525">
            <a:solidFill>
              <a:schemeClr val="dk2"/>
            </a:solidFill>
            <a:prstDash val="solid"/>
            <a:round/>
            <a:headEnd len="med" w="med" type="none"/>
            <a:tailEnd len="med" w="med" type="none"/>
          </a:ln>
        </p:spPr>
      </p:cxnSp>
      <p:cxnSp>
        <p:nvCxnSpPr>
          <p:cNvPr id="348" name="Google Shape;348;p22"/>
          <p:cNvCxnSpPr/>
          <p:nvPr/>
        </p:nvCxnSpPr>
        <p:spPr>
          <a:xfrm>
            <a:off x="4900850" y="4621350"/>
            <a:ext cx="0" cy="11841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22"/>
          <p:cNvSpPr txBox="1"/>
          <p:nvPr/>
        </p:nvSpPr>
        <p:spPr>
          <a:xfrm>
            <a:off x="4411525" y="3658050"/>
            <a:ext cx="1224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highlight>
                  <a:srgbClr val="FF0000"/>
                </a:highlight>
                <a:latin typeface="Calibri"/>
                <a:ea typeface="Calibri"/>
                <a:cs typeface="Calibri"/>
                <a:sym typeface="Calibri"/>
              </a:rPr>
              <a:t>New Tags</a:t>
            </a:r>
            <a:endParaRPr b="1" sz="1700">
              <a:highlight>
                <a:srgbClr val="FF0000"/>
              </a:highlight>
            </a:endParaRPr>
          </a:p>
        </p:txBody>
      </p:sp>
      <p:sp>
        <p:nvSpPr>
          <p:cNvPr id="350" name="Google Shape;350;p22"/>
          <p:cNvSpPr/>
          <p:nvPr/>
        </p:nvSpPr>
        <p:spPr>
          <a:xfrm>
            <a:off x="1545925" y="5674350"/>
            <a:ext cx="2253000" cy="9210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Classification</a:t>
            </a:r>
            <a:endParaRPr b="1" sz="1700"/>
          </a:p>
        </p:txBody>
      </p:sp>
      <p:cxnSp>
        <p:nvCxnSpPr>
          <p:cNvPr id="351" name="Google Shape;351;p22"/>
          <p:cNvCxnSpPr/>
          <p:nvPr/>
        </p:nvCxnSpPr>
        <p:spPr>
          <a:xfrm>
            <a:off x="8253175" y="1924650"/>
            <a:ext cx="16500" cy="421020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22"/>
          <p:cNvCxnSpPr/>
          <p:nvPr/>
        </p:nvCxnSpPr>
        <p:spPr>
          <a:xfrm rot="10800000">
            <a:off x="3798800" y="6126900"/>
            <a:ext cx="4489800" cy="15900"/>
          </a:xfrm>
          <a:prstGeom prst="straightConnector1">
            <a:avLst/>
          </a:prstGeom>
          <a:noFill/>
          <a:ln cap="flat" cmpd="sng" w="9525">
            <a:solidFill>
              <a:schemeClr val="dk2"/>
            </a:solidFill>
            <a:prstDash val="solid"/>
            <a:round/>
            <a:headEnd len="med" w="med" type="none"/>
            <a:tailEnd len="med" w="med" type="triangle"/>
          </a:ln>
        </p:spPr>
      </p:cxnSp>
      <p:cxnSp>
        <p:nvCxnSpPr>
          <p:cNvPr id="353" name="Google Shape;353;p22"/>
          <p:cNvCxnSpPr>
            <a:stCxn id="342" idx="2"/>
            <a:endCxn id="350" idx="0"/>
          </p:cNvCxnSpPr>
          <p:nvPr/>
        </p:nvCxnSpPr>
        <p:spPr>
          <a:xfrm>
            <a:off x="2672425" y="3157650"/>
            <a:ext cx="0" cy="2516700"/>
          </a:xfrm>
          <a:prstGeom prst="straightConnector1">
            <a:avLst/>
          </a:prstGeom>
          <a:noFill/>
          <a:ln cap="flat" cmpd="sng" w="9525">
            <a:solidFill>
              <a:schemeClr val="dk2"/>
            </a:solidFill>
            <a:prstDash val="solid"/>
            <a:round/>
            <a:headEnd len="med" w="med" type="none"/>
            <a:tailEnd len="med" w="med" type="triangle"/>
          </a:ln>
        </p:spPr>
      </p:cxnSp>
      <p:cxnSp>
        <p:nvCxnSpPr>
          <p:cNvPr id="354" name="Google Shape;354;p22"/>
          <p:cNvCxnSpPr/>
          <p:nvPr/>
        </p:nvCxnSpPr>
        <p:spPr>
          <a:xfrm>
            <a:off x="8272350" y="1957075"/>
            <a:ext cx="1266300" cy="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22"/>
          <p:cNvCxnSpPr>
            <a:endCxn id="345" idx="0"/>
          </p:cNvCxnSpPr>
          <p:nvPr/>
        </p:nvCxnSpPr>
        <p:spPr>
          <a:xfrm flipH="1">
            <a:off x="9516325" y="1940550"/>
            <a:ext cx="6000" cy="74010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22"/>
          <p:cNvCxnSpPr>
            <a:stCxn id="345" idx="2"/>
            <a:endCxn id="346" idx="0"/>
          </p:cNvCxnSpPr>
          <p:nvPr/>
        </p:nvCxnSpPr>
        <p:spPr>
          <a:xfrm>
            <a:off x="9516325" y="3601650"/>
            <a:ext cx="0" cy="55920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22"/>
          <p:cNvCxnSpPr>
            <a:stCxn id="343" idx="2"/>
          </p:cNvCxnSpPr>
          <p:nvPr/>
        </p:nvCxnSpPr>
        <p:spPr>
          <a:xfrm flipH="1">
            <a:off x="8256025" y="1233450"/>
            <a:ext cx="5400" cy="8880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22"/>
          <p:cNvCxnSpPr/>
          <p:nvPr/>
        </p:nvCxnSpPr>
        <p:spPr>
          <a:xfrm rot="10800000">
            <a:off x="6841650" y="1957075"/>
            <a:ext cx="1430700" cy="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22"/>
          <p:cNvCxnSpPr/>
          <p:nvPr/>
        </p:nvCxnSpPr>
        <p:spPr>
          <a:xfrm flipH="1">
            <a:off x="6841650" y="1957075"/>
            <a:ext cx="10200" cy="220380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22"/>
          <p:cNvCxnSpPr>
            <a:stCxn id="344" idx="1"/>
          </p:cNvCxnSpPr>
          <p:nvPr/>
        </p:nvCxnSpPr>
        <p:spPr>
          <a:xfrm rot="10800000">
            <a:off x="4901000" y="2680650"/>
            <a:ext cx="1101900" cy="1940700"/>
          </a:xfrm>
          <a:prstGeom prst="bentConnector2">
            <a:avLst/>
          </a:prstGeom>
          <a:noFill/>
          <a:ln cap="flat" cmpd="sng" w="9525">
            <a:solidFill>
              <a:schemeClr val="dk2"/>
            </a:solidFill>
            <a:prstDash val="solid"/>
            <a:round/>
            <a:headEnd len="med" w="med" type="none"/>
            <a:tailEnd len="med" w="med" type="none"/>
          </a:ln>
        </p:spPr>
      </p:cxnSp>
      <p:cxnSp>
        <p:nvCxnSpPr>
          <p:cNvPr id="361" name="Google Shape;361;p22"/>
          <p:cNvCxnSpPr>
            <a:endCxn id="342" idx="3"/>
          </p:cNvCxnSpPr>
          <p:nvPr/>
        </p:nvCxnSpPr>
        <p:spPr>
          <a:xfrm rot="10800000">
            <a:off x="3798925" y="2697150"/>
            <a:ext cx="1118400" cy="0"/>
          </a:xfrm>
          <a:prstGeom prst="straightConnector1">
            <a:avLst/>
          </a:prstGeom>
          <a:noFill/>
          <a:ln cap="flat" cmpd="sng" w="9525">
            <a:solidFill>
              <a:schemeClr val="dk2"/>
            </a:solidFill>
            <a:prstDash val="solid"/>
            <a:round/>
            <a:headEnd len="med" w="med" type="none"/>
            <a:tailEnd len="med" w="med" type="triangle"/>
          </a:ln>
        </p:spPr>
      </p:cxnSp>
      <p:sp>
        <p:nvSpPr>
          <p:cNvPr id="362" name="Google Shape;362;p22"/>
          <p:cNvSpPr txBox="1"/>
          <p:nvPr/>
        </p:nvSpPr>
        <p:spPr>
          <a:xfrm>
            <a:off x="1809050" y="4177300"/>
            <a:ext cx="1907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t>From BERT</a:t>
            </a:r>
            <a:endParaRPr b="1" sz="1700"/>
          </a:p>
        </p:txBody>
      </p:sp>
      <p:sp>
        <p:nvSpPr>
          <p:cNvPr id="363" name="Google Shape;363;p22"/>
          <p:cNvSpPr txBox="1"/>
          <p:nvPr/>
        </p:nvSpPr>
        <p:spPr>
          <a:xfrm>
            <a:off x="5227225" y="5911650"/>
            <a:ext cx="1907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t>From RCNN</a:t>
            </a:r>
            <a:endParaRPr b="1" sz="1700"/>
          </a:p>
        </p:txBody>
      </p:sp>
      <p:sp>
        <p:nvSpPr>
          <p:cNvPr id="364" name="Google Shape;364;p22"/>
          <p:cNvSpPr txBox="1"/>
          <p:nvPr/>
        </p:nvSpPr>
        <p:spPr>
          <a:xfrm>
            <a:off x="366725" y="575250"/>
            <a:ext cx="5388900" cy="395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Multimodal</a:t>
            </a:r>
            <a:r>
              <a:rPr b="1" i="0" lang="en-US" sz="2800" u="none" cap="none" strike="noStrike">
                <a:solidFill>
                  <a:srgbClr val="225870"/>
                </a:solidFill>
                <a:latin typeface="Microsoft Yahei"/>
                <a:ea typeface="Microsoft Yahei"/>
                <a:cs typeface="Microsoft Yahei"/>
                <a:sym typeface="Microsoft Yahei"/>
              </a:rPr>
              <a:t> Model</a:t>
            </a:r>
            <a:r>
              <a:rPr b="1" lang="en-US" sz="2800">
                <a:solidFill>
                  <a:srgbClr val="225870"/>
                </a:solidFill>
                <a:latin typeface="Microsoft Yahei"/>
                <a:ea typeface="Microsoft Yahei"/>
                <a:cs typeface="Microsoft Yahei"/>
                <a:sym typeface="Microsoft Yahei"/>
              </a:rPr>
              <a:t> Outline</a:t>
            </a:r>
            <a:endParaRPr b="0" i="0" sz="1100" u="none" cap="none" strike="noStrike">
              <a:solidFill>
                <a:schemeClr val="dk1"/>
              </a:solidFill>
              <a:latin typeface="Calibri"/>
              <a:ea typeface="Calibri"/>
              <a:cs typeface="Calibri"/>
              <a:sym typeface="Calibri"/>
            </a:endParaRPr>
          </a:p>
        </p:txBody>
      </p:sp>
      <p:sp>
        <p:nvSpPr>
          <p:cNvPr id="365" name="Google Shape;365;p22"/>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p23"/>
          <p:cNvGrpSpPr/>
          <p:nvPr/>
        </p:nvGrpSpPr>
        <p:grpSpPr>
          <a:xfrm>
            <a:off x="0" y="0"/>
            <a:ext cx="12192001" cy="6858000"/>
            <a:chOff x="0" y="0"/>
            <a:chExt cx="12192001" cy="6858000"/>
          </a:xfrm>
        </p:grpSpPr>
        <p:pic>
          <p:nvPicPr>
            <p:cNvPr id="371" name="Google Shape;371;p23"/>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372" name="Google Shape;372;p23"/>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373" name="Google Shape;373;p23"/>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374" name="Google Shape;374;p23"/>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375" name="Google Shape;375;p23"/>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376" name="Google Shape;376;p23"/>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377" name="Google Shape;377;p23"/>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78" name="Google Shape;378;p23"/>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79" name="Google Shape;379;p23"/>
          <p:cNvSpPr txBox="1"/>
          <p:nvPr/>
        </p:nvSpPr>
        <p:spPr>
          <a:xfrm>
            <a:off x="559950" y="303775"/>
            <a:ext cx="8946000" cy="395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Object Detection with YOLOv5 Model</a:t>
            </a:r>
            <a:r>
              <a:rPr baseline="30000" lang="en-US" sz="2800">
                <a:solidFill>
                  <a:schemeClr val="dk2"/>
                </a:solidFill>
              </a:rPr>
              <a:t>[10]</a:t>
            </a:r>
            <a:endParaRPr i="0" sz="2800" u="none" cap="none" strike="noStrike">
              <a:solidFill>
                <a:schemeClr val="dk2"/>
              </a:solidFill>
            </a:endParaRPr>
          </a:p>
        </p:txBody>
      </p:sp>
      <p:pic>
        <p:nvPicPr>
          <p:cNvPr id="380" name="Google Shape;380;p23"/>
          <p:cNvPicPr preferRelativeResize="0"/>
          <p:nvPr/>
        </p:nvPicPr>
        <p:blipFill>
          <a:blip r:embed="rId4">
            <a:alphaModFix/>
          </a:blip>
          <a:stretch>
            <a:fillRect/>
          </a:stretch>
        </p:blipFill>
        <p:spPr>
          <a:xfrm>
            <a:off x="1101625" y="769375"/>
            <a:ext cx="4160200" cy="2444450"/>
          </a:xfrm>
          <a:prstGeom prst="rect">
            <a:avLst/>
          </a:prstGeom>
          <a:noFill/>
          <a:ln>
            <a:noFill/>
          </a:ln>
        </p:spPr>
      </p:pic>
      <p:pic>
        <p:nvPicPr>
          <p:cNvPr id="381" name="Google Shape;381;p23"/>
          <p:cNvPicPr preferRelativeResize="0"/>
          <p:nvPr/>
        </p:nvPicPr>
        <p:blipFill>
          <a:blip r:embed="rId5">
            <a:alphaModFix/>
          </a:blip>
          <a:stretch>
            <a:fillRect/>
          </a:stretch>
        </p:blipFill>
        <p:spPr>
          <a:xfrm>
            <a:off x="5898600" y="769375"/>
            <a:ext cx="6165499" cy="5586975"/>
          </a:xfrm>
          <a:prstGeom prst="rect">
            <a:avLst/>
          </a:prstGeom>
          <a:noFill/>
          <a:ln>
            <a:noFill/>
          </a:ln>
        </p:spPr>
      </p:pic>
      <p:pic>
        <p:nvPicPr>
          <p:cNvPr id="382" name="Google Shape;382;p23"/>
          <p:cNvPicPr preferRelativeResize="0"/>
          <p:nvPr/>
        </p:nvPicPr>
        <p:blipFill>
          <a:blip r:embed="rId6">
            <a:alphaModFix/>
          </a:blip>
          <a:stretch>
            <a:fillRect/>
          </a:stretch>
        </p:blipFill>
        <p:spPr>
          <a:xfrm>
            <a:off x="1007725" y="3817875"/>
            <a:ext cx="4512851" cy="2538475"/>
          </a:xfrm>
          <a:prstGeom prst="rect">
            <a:avLst/>
          </a:prstGeom>
          <a:noFill/>
          <a:ln>
            <a:noFill/>
          </a:ln>
        </p:spPr>
      </p:pic>
      <p:sp>
        <p:nvSpPr>
          <p:cNvPr id="383" name="Google Shape;383;p23"/>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pSp>
        <p:nvGrpSpPr>
          <p:cNvPr id="388" name="Google Shape;388;p24"/>
          <p:cNvGrpSpPr/>
          <p:nvPr/>
        </p:nvGrpSpPr>
        <p:grpSpPr>
          <a:xfrm>
            <a:off x="0" y="0"/>
            <a:ext cx="12192001" cy="6858000"/>
            <a:chOff x="0" y="0"/>
            <a:chExt cx="12192001" cy="6858000"/>
          </a:xfrm>
        </p:grpSpPr>
        <p:pic>
          <p:nvPicPr>
            <p:cNvPr id="389" name="Google Shape;389;p2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390" name="Google Shape;390;p2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391" name="Google Shape;391;p2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392" name="Google Shape;392;p2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393" name="Google Shape;393;p2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394" name="Google Shape;394;p2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395" name="Google Shape;395;p2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96" name="Google Shape;396;p2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97" name="Google Shape;397;p24"/>
          <p:cNvSpPr/>
          <p:nvPr/>
        </p:nvSpPr>
        <p:spPr>
          <a:xfrm>
            <a:off x="1022100" y="1150013"/>
            <a:ext cx="9914700" cy="4933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t/>
            </a:r>
            <a:endParaRPr/>
          </a:p>
        </p:txBody>
      </p:sp>
      <p:sp>
        <p:nvSpPr>
          <p:cNvPr id="399" name="Google Shape;399;p24"/>
          <p:cNvSpPr txBox="1"/>
          <p:nvPr/>
        </p:nvSpPr>
        <p:spPr>
          <a:xfrm>
            <a:off x="609300" y="303775"/>
            <a:ext cx="8946000" cy="395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Object Detection </a:t>
            </a:r>
            <a:r>
              <a:rPr b="1" lang="en-US" sz="2800">
                <a:solidFill>
                  <a:srgbClr val="225870"/>
                </a:solidFill>
                <a:latin typeface="Microsoft Yahei"/>
                <a:ea typeface="Microsoft Yahei"/>
                <a:cs typeface="Microsoft Yahei"/>
                <a:sym typeface="Microsoft Yahei"/>
              </a:rPr>
              <a:t>Results</a:t>
            </a:r>
            <a:endParaRPr b="0" i="0" sz="1100" u="none" cap="none" strike="noStrike">
              <a:solidFill>
                <a:schemeClr val="dk1"/>
              </a:solidFill>
              <a:latin typeface="Calibri"/>
              <a:ea typeface="Calibri"/>
              <a:cs typeface="Calibri"/>
              <a:sym typeface="Calibri"/>
            </a:endParaRPr>
          </a:p>
        </p:txBody>
      </p:sp>
      <p:pic>
        <p:nvPicPr>
          <p:cNvPr id="400" name="Google Shape;400;p24"/>
          <p:cNvPicPr preferRelativeResize="0"/>
          <p:nvPr/>
        </p:nvPicPr>
        <p:blipFill>
          <a:blip r:embed="rId4">
            <a:alphaModFix/>
          </a:blip>
          <a:stretch>
            <a:fillRect/>
          </a:stretch>
        </p:blipFill>
        <p:spPr>
          <a:xfrm>
            <a:off x="1654450" y="2206375"/>
            <a:ext cx="2821075" cy="2821075"/>
          </a:xfrm>
          <a:prstGeom prst="rect">
            <a:avLst/>
          </a:prstGeom>
          <a:noFill/>
          <a:ln cap="flat" cmpd="sng" w="9525">
            <a:solidFill>
              <a:schemeClr val="dk2"/>
            </a:solidFill>
            <a:prstDash val="solid"/>
            <a:round/>
            <a:headEnd len="sm" w="sm" type="none"/>
            <a:tailEnd len="sm" w="sm" type="none"/>
          </a:ln>
        </p:spPr>
      </p:pic>
      <p:pic>
        <p:nvPicPr>
          <p:cNvPr id="401" name="Google Shape;401;p24"/>
          <p:cNvPicPr preferRelativeResize="0"/>
          <p:nvPr/>
        </p:nvPicPr>
        <p:blipFill>
          <a:blip r:embed="rId5">
            <a:alphaModFix/>
          </a:blip>
          <a:stretch>
            <a:fillRect/>
          </a:stretch>
        </p:blipFill>
        <p:spPr>
          <a:xfrm>
            <a:off x="5537100" y="2206375"/>
            <a:ext cx="4538862" cy="2821075"/>
          </a:xfrm>
          <a:prstGeom prst="rect">
            <a:avLst/>
          </a:prstGeom>
          <a:noFill/>
          <a:ln cap="flat" cmpd="sng" w="9525">
            <a:solidFill>
              <a:schemeClr val="dk2"/>
            </a:solidFill>
            <a:prstDash val="solid"/>
            <a:round/>
            <a:headEnd len="sm" w="sm" type="none"/>
            <a:tailEnd len="sm" w="sm" type="none"/>
          </a:ln>
        </p:spPr>
      </p:pic>
      <p:sp>
        <p:nvSpPr>
          <p:cNvPr id="402" name="Google Shape;402;p24"/>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25"/>
          <p:cNvGrpSpPr/>
          <p:nvPr/>
        </p:nvGrpSpPr>
        <p:grpSpPr>
          <a:xfrm>
            <a:off x="0" y="0"/>
            <a:ext cx="12192001" cy="6858000"/>
            <a:chOff x="0" y="0"/>
            <a:chExt cx="12192001" cy="6858000"/>
          </a:xfrm>
        </p:grpSpPr>
        <p:pic>
          <p:nvPicPr>
            <p:cNvPr id="408" name="Google Shape;408;p25"/>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409" name="Google Shape;409;p25"/>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410" name="Google Shape;410;p25"/>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411" name="Google Shape;411;p25"/>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412" name="Google Shape;412;p25"/>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413" name="Google Shape;413;p25"/>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414" name="Google Shape;414;p25"/>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415" name="Google Shape;415;p25"/>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416" name="Google Shape;416;p25"/>
          <p:cNvSpPr txBox="1"/>
          <p:nvPr/>
        </p:nvSpPr>
        <p:spPr>
          <a:xfrm>
            <a:off x="609300" y="435350"/>
            <a:ext cx="8946000" cy="395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Face Extraction – Haar Cascade Classifier</a:t>
            </a:r>
            <a:r>
              <a:rPr baseline="30000" lang="en-US" sz="2800">
                <a:solidFill>
                  <a:schemeClr val="dk2"/>
                </a:solidFill>
              </a:rPr>
              <a:t>[11]</a:t>
            </a:r>
            <a:endParaRPr i="0" sz="2100" u="none" cap="none" strike="noStrike">
              <a:solidFill>
                <a:schemeClr val="dk2"/>
              </a:solidFill>
            </a:endParaRPr>
          </a:p>
        </p:txBody>
      </p:sp>
      <p:sp>
        <p:nvSpPr>
          <p:cNvPr id="417" name="Google Shape;417;p25"/>
          <p:cNvSpPr txBox="1"/>
          <p:nvPr/>
        </p:nvSpPr>
        <p:spPr>
          <a:xfrm>
            <a:off x="920975" y="1299225"/>
            <a:ext cx="5196900" cy="164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800"/>
              <a:t>Haar-like Features:</a:t>
            </a:r>
            <a:endParaRPr b="1" sz="1800"/>
          </a:p>
          <a:p>
            <a:pPr indent="0" lvl="0" marL="0" rtl="0" algn="l">
              <a:lnSpc>
                <a:spcPct val="150000"/>
              </a:lnSpc>
              <a:spcBef>
                <a:spcPts val="0"/>
              </a:spcBef>
              <a:spcAft>
                <a:spcPts val="0"/>
              </a:spcAft>
              <a:buNone/>
            </a:pPr>
            <a:r>
              <a:rPr lang="en-US" sz="1800"/>
              <a:t>Compare RGB values with adjacent rectangular areas to extract feature.</a:t>
            </a:r>
            <a:endParaRPr sz="1800"/>
          </a:p>
          <a:p>
            <a:pPr indent="0" lvl="0" marL="0" rtl="0" algn="l">
              <a:lnSpc>
                <a:spcPct val="150000"/>
              </a:lnSpc>
              <a:spcBef>
                <a:spcPts val="0"/>
              </a:spcBef>
              <a:spcAft>
                <a:spcPts val="0"/>
              </a:spcAft>
              <a:buNone/>
            </a:pPr>
            <a:r>
              <a:t/>
            </a:r>
            <a:endParaRPr>
              <a:latin typeface="Microsoft YaHei"/>
              <a:ea typeface="Microsoft YaHei"/>
              <a:cs typeface="Microsoft YaHei"/>
              <a:sym typeface="Microsoft YaHei"/>
            </a:endParaRPr>
          </a:p>
        </p:txBody>
      </p:sp>
      <p:pic>
        <p:nvPicPr>
          <p:cNvPr id="418" name="Google Shape;418;p25"/>
          <p:cNvPicPr preferRelativeResize="0"/>
          <p:nvPr/>
        </p:nvPicPr>
        <p:blipFill>
          <a:blip r:embed="rId4">
            <a:alphaModFix/>
          </a:blip>
          <a:stretch>
            <a:fillRect/>
          </a:stretch>
        </p:blipFill>
        <p:spPr>
          <a:xfrm>
            <a:off x="920975" y="4640175"/>
            <a:ext cx="2375994" cy="1647000"/>
          </a:xfrm>
          <a:prstGeom prst="rect">
            <a:avLst/>
          </a:prstGeom>
          <a:noFill/>
          <a:ln>
            <a:noFill/>
          </a:ln>
        </p:spPr>
      </p:pic>
      <p:sp>
        <p:nvSpPr>
          <p:cNvPr id="419" name="Google Shape;419;p25"/>
          <p:cNvSpPr txBox="1"/>
          <p:nvPr/>
        </p:nvSpPr>
        <p:spPr>
          <a:xfrm>
            <a:off x="920975" y="2762950"/>
            <a:ext cx="5196900" cy="164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800"/>
              <a:t>Cascaded Classifier</a:t>
            </a:r>
            <a:r>
              <a:rPr b="1" lang="en-US" sz="1800"/>
              <a:t>:</a:t>
            </a:r>
            <a:endParaRPr b="1" sz="1800"/>
          </a:p>
          <a:p>
            <a:pPr indent="0" lvl="0" marL="0" rtl="0" algn="l">
              <a:lnSpc>
                <a:spcPct val="150000"/>
              </a:lnSpc>
              <a:spcBef>
                <a:spcPts val="0"/>
              </a:spcBef>
              <a:spcAft>
                <a:spcPts val="0"/>
              </a:spcAft>
              <a:buNone/>
            </a:pPr>
            <a:r>
              <a:rPr lang="en-US" sz="1800"/>
              <a:t>Input all potential sub-windows into the classifier and reject sub-windows stage by stage.</a:t>
            </a:r>
            <a:endParaRPr sz="1800"/>
          </a:p>
          <a:p>
            <a:pPr indent="0" lvl="0" marL="0" rtl="0" algn="l">
              <a:lnSpc>
                <a:spcPct val="150000"/>
              </a:lnSpc>
              <a:spcBef>
                <a:spcPts val="0"/>
              </a:spcBef>
              <a:spcAft>
                <a:spcPts val="0"/>
              </a:spcAft>
              <a:buNone/>
            </a:pPr>
            <a:r>
              <a:t/>
            </a:r>
            <a:endParaRPr>
              <a:latin typeface="Microsoft YaHei"/>
              <a:ea typeface="Microsoft YaHei"/>
              <a:cs typeface="Microsoft YaHei"/>
              <a:sym typeface="Microsoft YaHei"/>
            </a:endParaRPr>
          </a:p>
        </p:txBody>
      </p:sp>
      <p:pic>
        <p:nvPicPr>
          <p:cNvPr id="420" name="Google Shape;420;p25"/>
          <p:cNvPicPr preferRelativeResize="0"/>
          <p:nvPr/>
        </p:nvPicPr>
        <p:blipFill>
          <a:blip r:embed="rId5">
            <a:alphaModFix/>
          </a:blip>
          <a:stretch>
            <a:fillRect/>
          </a:stretch>
        </p:blipFill>
        <p:spPr>
          <a:xfrm>
            <a:off x="3877850" y="4640175"/>
            <a:ext cx="2745000" cy="1647000"/>
          </a:xfrm>
          <a:prstGeom prst="rect">
            <a:avLst/>
          </a:prstGeom>
          <a:noFill/>
          <a:ln>
            <a:noFill/>
          </a:ln>
        </p:spPr>
      </p:pic>
      <p:pic>
        <p:nvPicPr>
          <p:cNvPr id="421" name="Google Shape;421;p25"/>
          <p:cNvPicPr preferRelativeResize="0"/>
          <p:nvPr/>
        </p:nvPicPr>
        <p:blipFill>
          <a:blip r:embed="rId6">
            <a:alphaModFix/>
          </a:blip>
          <a:stretch>
            <a:fillRect/>
          </a:stretch>
        </p:blipFill>
        <p:spPr>
          <a:xfrm>
            <a:off x="7203725" y="1299225"/>
            <a:ext cx="4391625" cy="2924900"/>
          </a:xfrm>
          <a:prstGeom prst="rect">
            <a:avLst/>
          </a:prstGeom>
          <a:noFill/>
          <a:ln>
            <a:noFill/>
          </a:ln>
        </p:spPr>
      </p:pic>
      <p:pic>
        <p:nvPicPr>
          <p:cNvPr id="422" name="Google Shape;422;p25"/>
          <p:cNvPicPr preferRelativeResize="0"/>
          <p:nvPr/>
        </p:nvPicPr>
        <p:blipFill>
          <a:blip r:embed="rId7">
            <a:alphaModFix/>
          </a:blip>
          <a:stretch>
            <a:fillRect/>
          </a:stretch>
        </p:blipFill>
        <p:spPr>
          <a:xfrm>
            <a:off x="9012800" y="5166550"/>
            <a:ext cx="1219200" cy="1219200"/>
          </a:xfrm>
          <a:prstGeom prst="rect">
            <a:avLst/>
          </a:prstGeom>
          <a:noFill/>
          <a:ln>
            <a:noFill/>
          </a:ln>
        </p:spPr>
      </p:pic>
      <p:sp>
        <p:nvSpPr>
          <p:cNvPr id="423" name="Google Shape;423;p25"/>
          <p:cNvSpPr/>
          <p:nvPr/>
        </p:nvSpPr>
        <p:spPr>
          <a:xfrm>
            <a:off x="9408025" y="1924175"/>
            <a:ext cx="509700" cy="559200"/>
          </a:xfrm>
          <a:prstGeom prst="rect">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25"/>
          <p:cNvCxnSpPr>
            <a:endCxn id="423" idx="1"/>
          </p:cNvCxnSpPr>
          <p:nvPr/>
        </p:nvCxnSpPr>
        <p:spPr>
          <a:xfrm flipH="1" rot="10800000">
            <a:off x="9013525" y="2203775"/>
            <a:ext cx="394500" cy="3009600"/>
          </a:xfrm>
          <a:prstGeom prst="straightConnector1">
            <a:avLst/>
          </a:prstGeom>
          <a:noFill/>
          <a:ln cap="flat" cmpd="sng" w="38100">
            <a:solidFill>
              <a:srgbClr val="38761D"/>
            </a:solidFill>
            <a:prstDash val="solid"/>
            <a:round/>
            <a:headEnd len="med" w="med" type="none"/>
            <a:tailEnd len="med" w="med" type="none"/>
          </a:ln>
        </p:spPr>
      </p:cxnSp>
      <p:cxnSp>
        <p:nvCxnSpPr>
          <p:cNvPr id="425" name="Google Shape;425;p25"/>
          <p:cNvCxnSpPr/>
          <p:nvPr/>
        </p:nvCxnSpPr>
        <p:spPr>
          <a:xfrm rot="10800000">
            <a:off x="9917725" y="2203750"/>
            <a:ext cx="312600" cy="3026100"/>
          </a:xfrm>
          <a:prstGeom prst="straightConnector1">
            <a:avLst/>
          </a:prstGeom>
          <a:noFill/>
          <a:ln cap="flat" cmpd="sng" w="38100">
            <a:solidFill>
              <a:srgbClr val="38761D"/>
            </a:solidFill>
            <a:prstDash val="solid"/>
            <a:round/>
            <a:headEnd len="med" w="med" type="none"/>
            <a:tailEnd len="med" w="med" type="none"/>
          </a:ln>
        </p:spPr>
      </p:cxnSp>
      <p:sp>
        <p:nvSpPr>
          <p:cNvPr id="426" name="Google Shape;426;p25"/>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26"/>
          <p:cNvGrpSpPr/>
          <p:nvPr/>
        </p:nvGrpSpPr>
        <p:grpSpPr>
          <a:xfrm>
            <a:off x="0" y="0"/>
            <a:ext cx="12192001" cy="6858000"/>
            <a:chOff x="0" y="0"/>
            <a:chExt cx="12192001" cy="6858000"/>
          </a:xfrm>
        </p:grpSpPr>
        <p:pic>
          <p:nvPicPr>
            <p:cNvPr id="432" name="Google Shape;432;p26"/>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433" name="Google Shape;433;p26"/>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434" name="Google Shape;434;p26"/>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435" name="Google Shape;435;p26"/>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436" name="Google Shape;436;p26"/>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437" name="Google Shape;437;p26"/>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438" name="Google Shape;438;p26"/>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439" name="Google Shape;439;p26"/>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440" name="Google Shape;440;p26"/>
          <p:cNvSpPr txBox="1"/>
          <p:nvPr/>
        </p:nvSpPr>
        <p:spPr>
          <a:xfrm>
            <a:off x="609300" y="435350"/>
            <a:ext cx="8946000" cy="395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Face Extraction - Multiple Face Problem</a:t>
            </a:r>
            <a:endParaRPr b="0" i="0" sz="1100" u="none" cap="none" strike="noStrike">
              <a:solidFill>
                <a:schemeClr val="dk1"/>
              </a:solidFill>
              <a:latin typeface="Calibri"/>
              <a:ea typeface="Calibri"/>
              <a:cs typeface="Calibri"/>
              <a:sym typeface="Calibri"/>
            </a:endParaRPr>
          </a:p>
        </p:txBody>
      </p:sp>
      <p:pic>
        <p:nvPicPr>
          <p:cNvPr id="441" name="Google Shape;441;p26"/>
          <p:cNvPicPr preferRelativeResize="0"/>
          <p:nvPr/>
        </p:nvPicPr>
        <p:blipFill>
          <a:blip r:embed="rId4">
            <a:alphaModFix/>
          </a:blip>
          <a:stretch>
            <a:fillRect/>
          </a:stretch>
        </p:blipFill>
        <p:spPr>
          <a:xfrm>
            <a:off x="609300" y="1321625"/>
            <a:ext cx="5360625" cy="4741025"/>
          </a:xfrm>
          <a:prstGeom prst="rect">
            <a:avLst/>
          </a:prstGeom>
          <a:noFill/>
          <a:ln>
            <a:noFill/>
          </a:ln>
        </p:spPr>
      </p:pic>
      <p:cxnSp>
        <p:nvCxnSpPr>
          <p:cNvPr id="442" name="Google Shape;442;p26"/>
          <p:cNvCxnSpPr/>
          <p:nvPr/>
        </p:nvCxnSpPr>
        <p:spPr>
          <a:xfrm flipH="1" rot="10800000">
            <a:off x="5969925" y="3667538"/>
            <a:ext cx="2532600" cy="24600"/>
          </a:xfrm>
          <a:prstGeom prst="straightConnector1">
            <a:avLst/>
          </a:prstGeom>
          <a:noFill/>
          <a:ln cap="flat" cmpd="sng" w="9525">
            <a:solidFill>
              <a:schemeClr val="dk2"/>
            </a:solidFill>
            <a:prstDash val="solid"/>
            <a:round/>
            <a:headEnd len="med" w="med" type="none"/>
            <a:tailEnd len="med" w="med" type="triangle"/>
          </a:ln>
        </p:spPr>
      </p:cxnSp>
      <p:sp>
        <p:nvSpPr>
          <p:cNvPr id="443" name="Google Shape;443;p26"/>
          <p:cNvSpPr txBox="1"/>
          <p:nvPr/>
        </p:nvSpPr>
        <p:spPr>
          <a:xfrm>
            <a:off x="8584825" y="3125750"/>
            <a:ext cx="3289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Solution:</a:t>
            </a:r>
            <a:endParaRPr b="1" sz="2000">
              <a:latin typeface="Calibri"/>
              <a:ea typeface="Calibri"/>
              <a:cs typeface="Calibri"/>
              <a:sym typeface="Calibri"/>
            </a:endParaRPr>
          </a:p>
          <a:p>
            <a:pPr indent="0" lvl="0" marL="0" rtl="0" algn="ctr">
              <a:spcBef>
                <a:spcPts val="0"/>
              </a:spcBef>
              <a:spcAft>
                <a:spcPts val="0"/>
              </a:spcAft>
              <a:buNone/>
            </a:pPr>
            <a:r>
              <a:rPr b="1" lang="en-US" sz="2000">
                <a:latin typeface="Calibri"/>
                <a:ea typeface="Calibri"/>
                <a:cs typeface="Calibri"/>
                <a:sym typeface="Calibri"/>
              </a:rPr>
              <a:t>Include only largest face in each image</a:t>
            </a:r>
            <a:endParaRPr b="1" sz="2000">
              <a:latin typeface="Calibri"/>
              <a:ea typeface="Calibri"/>
              <a:cs typeface="Calibri"/>
              <a:sym typeface="Calibri"/>
            </a:endParaRPr>
          </a:p>
        </p:txBody>
      </p:sp>
      <p:sp>
        <p:nvSpPr>
          <p:cNvPr id="444" name="Google Shape;444;p26"/>
          <p:cNvSpPr txBox="1"/>
          <p:nvPr/>
        </p:nvSpPr>
        <p:spPr>
          <a:xfrm>
            <a:off x="6323475" y="2836250"/>
            <a:ext cx="1825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Usually redundant and unrelated faces in each image</a:t>
            </a:r>
            <a:endParaRPr>
              <a:latin typeface="Calibri"/>
              <a:ea typeface="Calibri"/>
              <a:cs typeface="Calibri"/>
              <a:sym typeface="Calibri"/>
            </a:endParaRPr>
          </a:p>
        </p:txBody>
      </p:sp>
      <p:sp>
        <p:nvSpPr>
          <p:cNvPr id="445" name="Google Shape;445;p26"/>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9" name="Shape 449"/>
        <p:cNvGrpSpPr/>
        <p:nvPr/>
      </p:nvGrpSpPr>
      <p:grpSpPr>
        <a:xfrm>
          <a:off x="0" y="0"/>
          <a:ext cx="0" cy="0"/>
          <a:chOff x="0" y="0"/>
          <a:chExt cx="0" cy="0"/>
        </a:xfrm>
      </p:grpSpPr>
      <p:grpSp>
        <p:nvGrpSpPr>
          <p:cNvPr id="450" name="Google Shape;450;p27"/>
          <p:cNvGrpSpPr/>
          <p:nvPr/>
        </p:nvGrpSpPr>
        <p:grpSpPr>
          <a:xfrm>
            <a:off x="0" y="0"/>
            <a:ext cx="12192001" cy="6858000"/>
            <a:chOff x="0" y="0"/>
            <a:chExt cx="12192001" cy="6858000"/>
          </a:xfrm>
        </p:grpSpPr>
        <p:pic>
          <p:nvPicPr>
            <p:cNvPr id="451" name="Google Shape;451;p27"/>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452" name="Google Shape;452;p27"/>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453" name="Google Shape;453;p27"/>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454" name="Google Shape;454;p27"/>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455" name="Google Shape;455;p27"/>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456" name="Google Shape;456;p27"/>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457" name="Google Shape;457;p27"/>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458" name="Google Shape;458;p27"/>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459" name="Google Shape;459;p27"/>
          <p:cNvSpPr txBox="1"/>
          <p:nvPr/>
        </p:nvSpPr>
        <p:spPr>
          <a:xfrm>
            <a:off x="434625" y="620275"/>
            <a:ext cx="4906200" cy="10935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Tag Extraction --</a:t>
            </a:r>
            <a:endParaRPr b="1" sz="2800">
              <a:solidFill>
                <a:srgbClr val="225870"/>
              </a:solidFill>
              <a:latin typeface="Microsoft Yahei"/>
              <a:ea typeface="Microsoft Yahei"/>
              <a:cs typeface="Microsoft Yahei"/>
              <a:sym typeface="Microsoft Yahei"/>
            </a:endParaRPr>
          </a:p>
          <a:p>
            <a:pPr indent="0" lvl="0" marL="0" marR="0" rtl="0" algn="l">
              <a:lnSpc>
                <a:spcPct val="81000"/>
              </a:lnSpc>
              <a:spcBef>
                <a:spcPts val="0"/>
              </a:spcBef>
              <a:spcAft>
                <a:spcPts val="0"/>
              </a:spcAft>
              <a:buNone/>
            </a:pPr>
            <a:r>
              <a:rPr b="1" i="0" lang="en-US" sz="2800" u="none" cap="none" strike="noStrike">
                <a:solidFill>
                  <a:srgbClr val="225870"/>
                </a:solidFill>
                <a:latin typeface="Microsoft Yahei"/>
                <a:ea typeface="Microsoft Yahei"/>
                <a:cs typeface="Microsoft Yahei"/>
                <a:sym typeface="Microsoft Yahei"/>
              </a:rPr>
              <a:t>Face Type Detection</a:t>
            </a:r>
            <a:r>
              <a:rPr b="1" lang="en-US" sz="2800">
                <a:solidFill>
                  <a:srgbClr val="225870"/>
                </a:solidFill>
                <a:latin typeface="Microsoft Yahei"/>
                <a:ea typeface="Microsoft Yahei"/>
                <a:cs typeface="Microsoft Yahei"/>
                <a:sym typeface="Microsoft Yahei"/>
              </a:rPr>
              <a:t> &amp; Emotion detection Model</a:t>
            </a:r>
            <a:endParaRPr b="1" sz="2800">
              <a:solidFill>
                <a:srgbClr val="225870"/>
              </a:solidFill>
              <a:latin typeface="Microsoft Yahei"/>
              <a:ea typeface="Microsoft Yahei"/>
              <a:cs typeface="Microsoft Yahei"/>
              <a:sym typeface="Microsoft Yahei"/>
            </a:endParaRPr>
          </a:p>
        </p:txBody>
      </p:sp>
      <p:pic>
        <p:nvPicPr>
          <p:cNvPr id="460" name="Google Shape;460;p27"/>
          <p:cNvPicPr preferRelativeResize="0"/>
          <p:nvPr/>
        </p:nvPicPr>
        <p:blipFill rotWithShape="1">
          <a:blip r:embed="rId4">
            <a:alphaModFix/>
          </a:blip>
          <a:srcRect b="0" l="0" r="0" t="0"/>
          <a:stretch/>
        </p:blipFill>
        <p:spPr>
          <a:xfrm>
            <a:off x="5121618" y="351434"/>
            <a:ext cx="1373489" cy="1631225"/>
          </a:xfrm>
          <a:prstGeom prst="rect">
            <a:avLst/>
          </a:prstGeom>
          <a:noFill/>
          <a:ln>
            <a:noFill/>
          </a:ln>
        </p:spPr>
      </p:pic>
      <p:pic>
        <p:nvPicPr>
          <p:cNvPr id="461" name="Google Shape;461;p27"/>
          <p:cNvPicPr preferRelativeResize="0"/>
          <p:nvPr/>
        </p:nvPicPr>
        <p:blipFill rotWithShape="1">
          <a:blip r:embed="rId5">
            <a:alphaModFix/>
          </a:blip>
          <a:srcRect b="0" l="0" r="0" t="0"/>
          <a:stretch/>
        </p:blipFill>
        <p:spPr>
          <a:xfrm>
            <a:off x="6493218" y="351434"/>
            <a:ext cx="2431845" cy="1621282"/>
          </a:xfrm>
          <a:prstGeom prst="rect">
            <a:avLst/>
          </a:prstGeom>
          <a:noFill/>
          <a:ln>
            <a:noFill/>
          </a:ln>
        </p:spPr>
      </p:pic>
      <p:pic>
        <p:nvPicPr>
          <p:cNvPr id="462" name="Google Shape;462;p27"/>
          <p:cNvPicPr preferRelativeResize="0"/>
          <p:nvPr/>
        </p:nvPicPr>
        <p:blipFill rotWithShape="1">
          <a:blip r:embed="rId6">
            <a:alphaModFix/>
          </a:blip>
          <a:srcRect b="0" l="0" r="0" t="0"/>
          <a:stretch/>
        </p:blipFill>
        <p:spPr>
          <a:xfrm>
            <a:off x="8931618" y="338734"/>
            <a:ext cx="2420877" cy="1613927"/>
          </a:xfrm>
          <a:prstGeom prst="rect">
            <a:avLst/>
          </a:prstGeom>
          <a:noFill/>
          <a:ln>
            <a:noFill/>
          </a:ln>
        </p:spPr>
      </p:pic>
      <p:sp>
        <p:nvSpPr>
          <p:cNvPr id="463" name="Google Shape;463;p27"/>
          <p:cNvSpPr txBox="1"/>
          <p:nvPr/>
        </p:nvSpPr>
        <p:spPr>
          <a:xfrm>
            <a:off x="1119350" y="2487700"/>
            <a:ext cx="49896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This model aims to </a:t>
            </a:r>
            <a:r>
              <a:rPr lang="en-US" sz="1800"/>
              <a:t>tackle the task of predicting the  </a:t>
            </a:r>
            <a:r>
              <a:rPr b="1" lang="en-US" sz="1800"/>
              <a:t>age </a:t>
            </a:r>
            <a:r>
              <a:rPr lang="en-US" sz="1800"/>
              <a:t>and classifying the </a:t>
            </a:r>
            <a:r>
              <a:rPr b="1" lang="en-US" sz="1800"/>
              <a:t>gender, race and emotion </a:t>
            </a:r>
            <a:r>
              <a:rPr lang="en-US" sz="1800"/>
              <a:t>from facial images.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Pretrained model: </a:t>
            </a:r>
            <a:r>
              <a:rPr b="1" lang="en-US" sz="1800"/>
              <a:t>DEmo Classi</a:t>
            </a:r>
            <a:endParaRPr b="1" sz="1800"/>
          </a:p>
          <a:p>
            <a:pPr indent="-342900" lvl="0" marL="457200" rtl="0" algn="l">
              <a:spcBef>
                <a:spcPts val="0"/>
              </a:spcBef>
              <a:spcAft>
                <a:spcPts val="0"/>
              </a:spcAft>
              <a:buSzPts val="1800"/>
              <a:buChar char="●"/>
            </a:pPr>
            <a:r>
              <a:rPr lang="en-US" sz="1800"/>
              <a:t>Backbone: Resnet50</a:t>
            </a:r>
            <a:endParaRPr sz="1800"/>
          </a:p>
          <a:p>
            <a:pPr indent="0" lvl="0" marL="0" rtl="0" algn="l">
              <a:spcBef>
                <a:spcPts val="0"/>
              </a:spcBef>
              <a:spcAft>
                <a:spcPts val="0"/>
              </a:spcAft>
              <a:buNone/>
            </a:pPr>
            <a:r>
              <a:rPr lang="en-US" sz="1800"/>
              <a:t>Pretrained dataset: </a:t>
            </a:r>
            <a:endParaRPr sz="1800"/>
          </a:p>
          <a:p>
            <a:pPr indent="-342900" lvl="0" marL="457200" rtl="0" algn="l">
              <a:spcBef>
                <a:spcPts val="0"/>
              </a:spcBef>
              <a:spcAft>
                <a:spcPts val="0"/>
              </a:spcAft>
              <a:buSzPts val="1800"/>
              <a:buChar char="●"/>
            </a:pPr>
            <a:r>
              <a:rPr lang="en-US" sz="1800"/>
              <a:t>Fer2013 dataset      </a:t>
            </a:r>
            <a:r>
              <a:rPr lang="en-US">
                <a:solidFill>
                  <a:schemeClr val="dk1"/>
                </a:solidFill>
              </a:rPr>
              <a:t>https://www.kaggle.com/msambare/fer2013</a:t>
            </a:r>
            <a:endParaRPr sz="1800"/>
          </a:p>
          <a:p>
            <a:pPr indent="-342900" lvl="0" marL="457200" rtl="0" algn="l">
              <a:spcBef>
                <a:spcPts val="0"/>
              </a:spcBef>
              <a:spcAft>
                <a:spcPts val="0"/>
              </a:spcAft>
              <a:buSzPts val="1800"/>
              <a:buChar char="●"/>
            </a:pPr>
            <a:r>
              <a:rPr lang="en-US" sz="1800"/>
              <a:t>UTK face dataset      </a:t>
            </a:r>
            <a:endParaRPr sz="1800"/>
          </a:p>
          <a:p>
            <a:pPr indent="0" lvl="0" marL="457200" rtl="0" algn="l">
              <a:spcBef>
                <a:spcPts val="0"/>
              </a:spcBef>
              <a:spcAft>
                <a:spcPts val="0"/>
              </a:spcAft>
              <a:buNone/>
            </a:pPr>
            <a:r>
              <a:rPr lang="en-US">
                <a:solidFill>
                  <a:schemeClr val="dk1"/>
                </a:solidFill>
              </a:rPr>
              <a:t>https://susanqq.github.io/UTKFace/</a:t>
            </a:r>
            <a:endParaRPr>
              <a:solidFill>
                <a:schemeClr val="dk1"/>
              </a:solidFill>
            </a:endParaRPr>
          </a:p>
          <a:p>
            <a:pPr indent="0" lvl="0" marL="0" rtl="0" algn="l">
              <a:spcBef>
                <a:spcPts val="0"/>
              </a:spcBef>
              <a:spcAft>
                <a:spcPts val="0"/>
              </a:spcAft>
              <a:buNone/>
            </a:pPr>
            <a:r>
              <a:t/>
            </a:r>
            <a:endParaRPr>
              <a:solidFill>
                <a:schemeClr val="dk1"/>
              </a:solidFill>
            </a:endParaRPr>
          </a:p>
        </p:txBody>
      </p:sp>
      <p:graphicFrame>
        <p:nvGraphicFramePr>
          <p:cNvPr id="464" name="Google Shape;464;p27"/>
          <p:cNvGraphicFramePr/>
          <p:nvPr/>
        </p:nvGraphicFramePr>
        <p:xfrm>
          <a:off x="6752688" y="3464375"/>
          <a:ext cx="3000000" cy="3000000"/>
        </p:xfrm>
        <a:graphic>
          <a:graphicData uri="http://schemas.openxmlformats.org/drawingml/2006/table">
            <a:tbl>
              <a:tblPr>
                <a:noFill/>
                <a:tableStyleId>{E9C59150-C85B-4D55-A63C-441A5C3CC2AB}</a:tableStyleId>
              </a:tblPr>
              <a:tblGrid>
                <a:gridCol w="950550"/>
                <a:gridCol w="927900"/>
                <a:gridCol w="792125"/>
                <a:gridCol w="837375"/>
                <a:gridCol w="860000"/>
              </a:tblGrid>
              <a:tr h="295275">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 Results</a:t>
                      </a:r>
                      <a:endParaRPr b="1">
                        <a:latin typeface="Times New Roman"/>
                        <a:ea typeface="Times New Roman"/>
                        <a:cs typeface="Times New Roman"/>
                        <a:sym typeface="Times New Roman"/>
                      </a:endParaRPr>
                    </a:p>
                  </a:txBody>
                  <a:tcPr marT="91425" marB="91425" marR="68575" marL="68575" anchor="ctr"/>
                </a:tc>
                <a:tc>
                  <a:txBody>
                    <a:bodyPr/>
                    <a:lstStyle/>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 Precision</a:t>
                      </a:r>
                      <a:endParaRPr b="1">
                        <a:latin typeface="Times New Roman"/>
                        <a:ea typeface="Times New Roman"/>
                        <a:cs typeface="Times New Roman"/>
                        <a:sym typeface="Times New Roman"/>
                      </a:endParaRPr>
                    </a:p>
                  </a:txBody>
                  <a:tcPr marT="91425" marB="91425" marR="68575" marL="68575" anchor="ctr"/>
                </a:tc>
                <a:tc>
                  <a:txBody>
                    <a:bodyPr/>
                    <a:lstStyle/>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   Recall</a:t>
                      </a:r>
                      <a:endParaRPr b="1">
                        <a:latin typeface="Times New Roman"/>
                        <a:ea typeface="Times New Roman"/>
                        <a:cs typeface="Times New Roman"/>
                        <a:sym typeface="Times New Roman"/>
                      </a:endParaRPr>
                    </a:p>
                  </a:txBody>
                  <a:tcPr marT="91425" marB="91425" marR="68575" marL="68575" anchor="ctr"/>
                </a:tc>
                <a:tc>
                  <a:txBody>
                    <a:bodyPr/>
                    <a:lstStyle/>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 F1-score</a:t>
                      </a:r>
                      <a:endParaRPr b="1">
                        <a:latin typeface="Times New Roman"/>
                        <a:ea typeface="Times New Roman"/>
                        <a:cs typeface="Times New Roman"/>
                        <a:sym typeface="Times New Roman"/>
                      </a:endParaRPr>
                    </a:p>
                  </a:txBody>
                  <a:tcPr marT="91425" marB="91425" marR="68575" marL="68575" anchor="ctr"/>
                </a:tc>
                <a:tc>
                  <a:txBody>
                    <a:bodyPr/>
                    <a:lstStyle/>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  Support</a:t>
                      </a:r>
                      <a:endParaRPr b="1">
                        <a:latin typeface="Times New Roman"/>
                        <a:ea typeface="Times New Roman"/>
                        <a:cs typeface="Times New Roman"/>
                        <a:sym typeface="Times New Roman"/>
                      </a:endParaRPr>
                    </a:p>
                  </a:txBody>
                  <a:tcPr marT="91425" marB="91425" marR="68575" marL="68575" anchor="ctr"/>
                </a:tc>
              </a:tr>
              <a:tr h="295275">
                <a:tc>
                  <a:txBody>
                    <a:bodyPr/>
                    <a:lstStyle/>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Emotion</a:t>
                      </a:r>
                      <a:endParaRPr b="1">
                        <a:latin typeface="Times New Roman"/>
                        <a:ea typeface="Times New Roman"/>
                        <a:cs typeface="Times New Roman"/>
                        <a:sym typeface="Times New Roman"/>
                      </a:endParaRPr>
                    </a:p>
                  </a:txBody>
                  <a:tcPr marT="91425" marB="91425" marR="68575" marL="68575">
                    <a:solidFill>
                      <a:srgbClr val="D0E0E3"/>
                    </a:solidFill>
                  </a:tcPr>
                </a:tc>
                <a:tc>
                  <a:txBody>
                    <a:bodyPr/>
                    <a:lstStyle/>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0.63</a:t>
                      </a:r>
                      <a:endParaRPr b="1">
                        <a:latin typeface="Times New Roman"/>
                        <a:ea typeface="Times New Roman"/>
                        <a:cs typeface="Times New Roman"/>
                        <a:sym typeface="Times New Roman"/>
                      </a:endParaRPr>
                    </a:p>
                  </a:txBody>
                  <a:tcPr marT="91425" marB="91425" marR="68575" marL="68575">
                    <a:solidFill>
                      <a:srgbClr val="D0E0E3"/>
                    </a:solidFill>
                  </a:tcPr>
                </a:tc>
                <a:tc>
                  <a:txBody>
                    <a:bodyPr/>
                    <a:lstStyle/>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0.63</a:t>
                      </a:r>
                      <a:endParaRPr b="1">
                        <a:latin typeface="Times New Roman"/>
                        <a:ea typeface="Times New Roman"/>
                        <a:cs typeface="Times New Roman"/>
                        <a:sym typeface="Times New Roman"/>
                      </a:endParaRPr>
                    </a:p>
                  </a:txBody>
                  <a:tcPr marT="91425" marB="91425" marR="68575" marL="68575">
                    <a:solidFill>
                      <a:srgbClr val="D0E0E3"/>
                    </a:solidFill>
                  </a:tcPr>
                </a:tc>
                <a:tc>
                  <a:txBody>
                    <a:bodyPr/>
                    <a:lstStyle/>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0.63</a:t>
                      </a:r>
                      <a:endParaRPr b="1">
                        <a:latin typeface="Times New Roman"/>
                        <a:ea typeface="Times New Roman"/>
                        <a:cs typeface="Times New Roman"/>
                        <a:sym typeface="Times New Roman"/>
                      </a:endParaRPr>
                    </a:p>
                  </a:txBody>
                  <a:tcPr marT="91425" marB="91425" marR="68575" marL="68575">
                    <a:solidFill>
                      <a:srgbClr val="D0E0E3"/>
                    </a:solidFill>
                  </a:tcPr>
                </a:tc>
                <a:tc>
                  <a:txBody>
                    <a:bodyPr/>
                    <a:lstStyle/>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3589</a:t>
                      </a:r>
                      <a:endParaRPr b="1">
                        <a:latin typeface="Times New Roman"/>
                        <a:ea typeface="Times New Roman"/>
                        <a:cs typeface="Times New Roman"/>
                        <a:sym typeface="Times New Roman"/>
                      </a:endParaRPr>
                    </a:p>
                  </a:txBody>
                  <a:tcPr marT="91425" marB="91425" marR="68575" marL="68575">
                    <a:solidFill>
                      <a:srgbClr val="D0E0E3"/>
                    </a:solidFill>
                  </a:tcPr>
                </a:tc>
              </a:tr>
            </a:tbl>
          </a:graphicData>
        </a:graphic>
      </p:graphicFrame>
      <p:graphicFrame>
        <p:nvGraphicFramePr>
          <p:cNvPr id="465" name="Google Shape;465;p27"/>
          <p:cNvGraphicFramePr/>
          <p:nvPr/>
        </p:nvGraphicFramePr>
        <p:xfrm>
          <a:off x="6841975" y="4412250"/>
          <a:ext cx="3000000" cy="3000000"/>
        </p:xfrm>
        <a:graphic>
          <a:graphicData uri="http://schemas.openxmlformats.org/drawingml/2006/table">
            <a:tbl>
              <a:tblPr>
                <a:noFill/>
                <a:tableStyleId>{E9C59150-C85B-4D55-A63C-441A5C3CC2AB}</a:tableStyleId>
              </a:tblPr>
              <a:tblGrid>
                <a:gridCol w="820000"/>
                <a:gridCol w="935475"/>
                <a:gridCol w="704500"/>
                <a:gridCol w="854650"/>
                <a:gridCol w="1178900"/>
              </a:tblGrid>
              <a:tr h="152400">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Gender</a:t>
                      </a:r>
                      <a:endParaRPr b="1">
                        <a:latin typeface="Times New Roman"/>
                        <a:ea typeface="Times New Roman"/>
                        <a:cs typeface="Times New Roman"/>
                        <a:sym typeface="Times New Roman"/>
                      </a:endParaRPr>
                    </a:p>
                  </a:txBody>
                  <a:tcPr marT="91425" marB="91425" marR="68575" marL="68575"/>
                </a:tc>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0.95</a:t>
                      </a:r>
                      <a:endParaRPr b="1">
                        <a:latin typeface="Times New Roman"/>
                        <a:ea typeface="Times New Roman"/>
                        <a:cs typeface="Times New Roman"/>
                        <a:sym typeface="Times New Roman"/>
                      </a:endParaRPr>
                    </a:p>
                  </a:txBody>
                  <a:tcPr marT="91425" marB="91425" marR="68575" marL="68575"/>
                </a:tc>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0.95</a:t>
                      </a:r>
                      <a:endParaRPr b="1">
                        <a:latin typeface="Times New Roman"/>
                        <a:ea typeface="Times New Roman"/>
                        <a:cs typeface="Times New Roman"/>
                        <a:sym typeface="Times New Roman"/>
                      </a:endParaRPr>
                    </a:p>
                  </a:txBody>
                  <a:tcPr marT="91425" marB="91425" marR="68575" marL="68575"/>
                </a:tc>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0.95</a:t>
                      </a:r>
                      <a:endParaRPr b="1">
                        <a:latin typeface="Times New Roman"/>
                        <a:ea typeface="Times New Roman"/>
                        <a:cs typeface="Times New Roman"/>
                        <a:sym typeface="Times New Roman"/>
                      </a:endParaRPr>
                    </a:p>
                  </a:txBody>
                  <a:tcPr marT="91425" marB="91425" marR="68575" marL="68575"/>
                </a:tc>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3556</a:t>
                      </a:r>
                      <a:endParaRPr b="1">
                        <a:latin typeface="Times New Roman"/>
                        <a:ea typeface="Times New Roman"/>
                        <a:cs typeface="Times New Roman"/>
                        <a:sym typeface="Times New Roman"/>
                      </a:endParaRPr>
                    </a:p>
                  </a:txBody>
                  <a:tcPr marT="91425" marB="91425" marR="68575" marL="68575"/>
                </a:tc>
              </a:tr>
            </a:tbl>
          </a:graphicData>
        </a:graphic>
      </p:graphicFrame>
      <p:graphicFrame>
        <p:nvGraphicFramePr>
          <p:cNvPr id="466" name="Google Shape;466;p27"/>
          <p:cNvGraphicFramePr/>
          <p:nvPr/>
        </p:nvGraphicFramePr>
        <p:xfrm>
          <a:off x="6752725" y="4929625"/>
          <a:ext cx="3000000" cy="3000000"/>
        </p:xfrm>
        <a:graphic>
          <a:graphicData uri="http://schemas.openxmlformats.org/drawingml/2006/table">
            <a:tbl>
              <a:tblPr>
                <a:noFill/>
                <a:tableStyleId>{E9C59150-C85B-4D55-A63C-441A5C3CC2AB}</a:tableStyleId>
              </a:tblPr>
              <a:tblGrid>
                <a:gridCol w="992675"/>
                <a:gridCol w="946000"/>
                <a:gridCol w="712425"/>
                <a:gridCol w="864250"/>
                <a:gridCol w="852600"/>
              </a:tblGrid>
              <a:tr h="126275">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Race</a:t>
                      </a:r>
                      <a:endParaRPr b="1">
                        <a:latin typeface="Times New Roman"/>
                        <a:ea typeface="Times New Roman"/>
                        <a:cs typeface="Times New Roman"/>
                        <a:sym typeface="Times New Roman"/>
                      </a:endParaRPr>
                    </a:p>
                  </a:txBody>
                  <a:tcPr marT="91425" marB="91425" marR="68575" marL="68575">
                    <a:solidFill>
                      <a:srgbClr val="D0E0E3"/>
                    </a:solidFill>
                  </a:tcPr>
                </a:tc>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0.87</a:t>
                      </a:r>
                      <a:endParaRPr b="1">
                        <a:latin typeface="Times New Roman"/>
                        <a:ea typeface="Times New Roman"/>
                        <a:cs typeface="Times New Roman"/>
                        <a:sym typeface="Times New Roman"/>
                      </a:endParaRPr>
                    </a:p>
                  </a:txBody>
                  <a:tcPr marT="91425" marB="91425" marR="68575" marL="68575">
                    <a:solidFill>
                      <a:srgbClr val="D0E0E3"/>
                    </a:solidFill>
                  </a:tcPr>
                </a:tc>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0.87</a:t>
                      </a:r>
                      <a:endParaRPr b="1">
                        <a:latin typeface="Times New Roman"/>
                        <a:ea typeface="Times New Roman"/>
                        <a:cs typeface="Times New Roman"/>
                        <a:sym typeface="Times New Roman"/>
                      </a:endParaRPr>
                    </a:p>
                  </a:txBody>
                  <a:tcPr marT="91425" marB="91425" marR="68575" marL="68575">
                    <a:solidFill>
                      <a:srgbClr val="D0E0E3"/>
                    </a:solidFill>
                  </a:tcPr>
                </a:tc>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0.86</a:t>
                      </a:r>
                      <a:endParaRPr b="1">
                        <a:latin typeface="Times New Roman"/>
                        <a:ea typeface="Times New Roman"/>
                        <a:cs typeface="Times New Roman"/>
                        <a:sym typeface="Times New Roman"/>
                      </a:endParaRPr>
                    </a:p>
                  </a:txBody>
                  <a:tcPr marT="91425" marB="91425" marR="68575" marL="68575">
                    <a:solidFill>
                      <a:srgbClr val="D0E0E3"/>
                    </a:solidFill>
                  </a:tcPr>
                </a:tc>
                <a:tc>
                  <a:txBody>
                    <a:bodyPr/>
                    <a:lstStyle/>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3556</a:t>
                      </a:r>
                      <a:endParaRPr b="1">
                        <a:latin typeface="Times New Roman"/>
                        <a:ea typeface="Times New Roman"/>
                        <a:cs typeface="Times New Roman"/>
                        <a:sym typeface="Times New Roman"/>
                      </a:endParaRPr>
                    </a:p>
                  </a:txBody>
                  <a:tcPr marT="91425" marB="91425" marR="68575" marL="68575">
                    <a:solidFill>
                      <a:srgbClr val="D0E0E3"/>
                    </a:solidFill>
                  </a:tcPr>
                </a:tc>
              </a:tr>
            </a:tbl>
          </a:graphicData>
        </a:graphic>
      </p:graphicFrame>
      <p:sp>
        <p:nvSpPr>
          <p:cNvPr id="467" name="Google Shape;467;p27"/>
          <p:cNvSpPr txBox="1"/>
          <p:nvPr/>
        </p:nvSpPr>
        <p:spPr>
          <a:xfrm>
            <a:off x="6842038" y="2862250"/>
            <a:ext cx="449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Model evaluation on pre-trained dataset:</a:t>
            </a:r>
            <a:endParaRPr sz="1800"/>
          </a:p>
        </p:txBody>
      </p:sp>
      <p:sp>
        <p:nvSpPr>
          <p:cNvPr id="468" name="Google Shape;468;p27"/>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28"/>
          <p:cNvGrpSpPr/>
          <p:nvPr/>
        </p:nvGrpSpPr>
        <p:grpSpPr>
          <a:xfrm>
            <a:off x="0" y="0"/>
            <a:ext cx="12192001" cy="6858000"/>
            <a:chOff x="0" y="0"/>
            <a:chExt cx="12192001" cy="6858000"/>
          </a:xfrm>
        </p:grpSpPr>
        <p:pic>
          <p:nvPicPr>
            <p:cNvPr id="474" name="Google Shape;474;p28"/>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475" name="Google Shape;475;p28"/>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476" name="Google Shape;476;p28"/>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477" name="Google Shape;477;p28"/>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478" name="Google Shape;478;p28"/>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479" name="Google Shape;479;p28"/>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480" name="Google Shape;480;p28"/>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481" name="Google Shape;481;p28"/>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482" name="Google Shape;482;p28"/>
          <p:cNvSpPr/>
          <p:nvPr/>
        </p:nvSpPr>
        <p:spPr>
          <a:xfrm>
            <a:off x="2536900" y="1211650"/>
            <a:ext cx="999900" cy="548100"/>
          </a:xfrm>
          <a:prstGeom prst="parallelogram">
            <a:avLst>
              <a:gd fmla="val 25000"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solidFill>
                  <a:srgbClr val="000000"/>
                </a:solidFill>
              </a:rPr>
              <a:t>Image Input</a:t>
            </a:r>
            <a:endParaRPr/>
          </a:p>
        </p:txBody>
      </p:sp>
      <p:sp>
        <p:nvSpPr>
          <p:cNvPr id="483" name="Google Shape;483;p28"/>
          <p:cNvSpPr/>
          <p:nvPr/>
        </p:nvSpPr>
        <p:spPr>
          <a:xfrm>
            <a:off x="1335150" y="2184900"/>
            <a:ext cx="1125000" cy="8076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a:solidFill>
                  <a:srgbClr val="000000"/>
                </a:solidFill>
              </a:rPr>
              <a:t>Face Type </a:t>
            </a:r>
            <a:endParaRPr>
              <a:solidFill>
                <a:srgbClr val="000000"/>
              </a:solidFill>
            </a:endParaRPr>
          </a:p>
          <a:p>
            <a:pPr indent="0" lvl="0" marL="0" rtl="0" algn="ctr">
              <a:spcBef>
                <a:spcPts val="0"/>
              </a:spcBef>
              <a:spcAft>
                <a:spcPts val="0"/>
              </a:spcAft>
              <a:buClr>
                <a:srgbClr val="000000"/>
              </a:buClr>
              <a:buSzPts val="1100"/>
              <a:buFont typeface="Arial"/>
              <a:buNone/>
            </a:pPr>
            <a:r>
              <a:rPr lang="en-US">
                <a:solidFill>
                  <a:srgbClr val="000000"/>
                </a:solidFill>
              </a:rPr>
              <a:t>Detection</a:t>
            </a:r>
            <a:endParaRPr>
              <a:solidFill>
                <a:srgbClr val="000000"/>
              </a:solidFill>
            </a:endParaRPr>
          </a:p>
          <a:p>
            <a:pPr indent="0" lvl="0" marL="0" rtl="0" algn="ctr">
              <a:spcBef>
                <a:spcPts val="0"/>
              </a:spcBef>
              <a:spcAft>
                <a:spcPts val="0"/>
              </a:spcAft>
              <a:buClr>
                <a:srgbClr val="000000"/>
              </a:buClr>
              <a:buSzPts val="1100"/>
              <a:buFont typeface="Arial"/>
              <a:buNone/>
            </a:pPr>
            <a:r>
              <a:rPr lang="en-US">
                <a:solidFill>
                  <a:srgbClr val="000000"/>
                </a:solidFill>
              </a:rPr>
              <a:t>Model</a:t>
            </a:r>
            <a:endParaRPr/>
          </a:p>
        </p:txBody>
      </p:sp>
      <p:sp>
        <p:nvSpPr>
          <p:cNvPr id="484" name="Google Shape;484;p28"/>
          <p:cNvSpPr/>
          <p:nvPr/>
        </p:nvSpPr>
        <p:spPr>
          <a:xfrm>
            <a:off x="2406900" y="3759350"/>
            <a:ext cx="860700" cy="5481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Age</a:t>
            </a:r>
            <a:endParaRPr/>
          </a:p>
        </p:txBody>
      </p:sp>
      <p:sp>
        <p:nvSpPr>
          <p:cNvPr id="485" name="Google Shape;485;p28"/>
          <p:cNvSpPr/>
          <p:nvPr/>
        </p:nvSpPr>
        <p:spPr>
          <a:xfrm>
            <a:off x="1467288" y="3759350"/>
            <a:ext cx="860700" cy="5481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Gender</a:t>
            </a:r>
            <a:endParaRPr/>
          </a:p>
        </p:txBody>
      </p:sp>
      <p:sp>
        <p:nvSpPr>
          <p:cNvPr id="486" name="Google Shape;486;p28"/>
          <p:cNvSpPr/>
          <p:nvPr/>
        </p:nvSpPr>
        <p:spPr>
          <a:xfrm>
            <a:off x="402925" y="3759350"/>
            <a:ext cx="860700" cy="5481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Race</a:t>
            </a:r>
            <a:endParaRPr/>
          </a:p>
        </p:txBody>
      </p:sp>
      <p:sp>
        <p:nvSpPr>
          <p:cNvPr id="487" name="Google Shape;487;p28"/>
          <p:cNvSpPr/>
          <p:nvPr/>
        </p:nvSpPr>
        <p:spPr>
          <a:xfrm>
            <a:off x="3583375" y="2184900"/>
            <a:ext cx="1125000" cy="8076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Emotion</a:t>
            </a:r>
            <a:endParaRPr>
              <a:solidFill>
                <a:srgbClr val="000000"/>
              </a:solidFill>
            </a:endParaRPr>
          </a:p>
          <a:p>
            <a:pPr indent="0" lvl="0" marL="0" rtl="0" algn="ctr">
              <a:spcBef>
                <a:spcPts val="0"/>
              </a:spcBef>
              <a:spcAft>
                <a:spcPts val="0"/>
              </a:spcAft>
              <a:buNone/>
            </a:pPr>
            <a:r>
              <a:rPr lang="en-US">
                <a:solidFill>
                  <a:srgbClr val="000000"/>
                </a:solidFill>
              </a:rPr>
              <a:t>Detection</a:t>
            </a:r>
            <a:endParaRPr>
              <a:solidFill>
                <a:srgbClr val="000000"/>
              </a:solidFill>
            </a:endParaRPr>
          </a:p>
          <a:p>
            <a:pPr indent="0" lvl="0" marL="0" rtl="0" algn="ctr">
              <a:spcBef>
                <a:spcPts val="0"/>
              </a:spcBef>
              <a:spcAft>
                <a:spcPts val="0"/>
              </a:spcAft>
              <a:buNone/>
            </a:pPr>
            <a:r>
              <a:rPr lang="en-US">
                <a:solidFill>
                  <a:srgbClr val="000000"/>
                </a:solidFill>
              </a:rPr>
              <a:t>Model</a:t>
            </a:r>
            <a:endParaRPr/>
          </a:p>
        </p:txBody>
      </p:sp>
      <p:sp>
        <p:nvSpPr>
          <p:cNvPr id="488" name="Google Shape;488;p28"/>
          <p:cNvSpPr/>
          <p:nvPr/>
        </p:nvSpPr>
        <p:spPr>
          <a:xfrm>
            <a:off x="3645925" y="3759350"/>
            <a:ext cx="999900" cy="5481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Emotion</a:t>
            </a:r>
            <a:endParaRPr/>
          </a:p>
        </p:txBody>
      </p:sp>
      <p:sp>
        <p:nvSpPr>
          <p:cNvPr id="489" name="Google Shape;489;p28"/>
          <p:cNvSpPr/>
          <p:nvPr/>
        </p:nvSpPr>
        <p:spPr>
          <a:xfrm>
            <a:off x="333325" y="4480425"/>
            <a:ext cx="999900" cy="14133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White</a:t>
            </a:r>
            <a:endParaRPr/>
          </a:p>
          <a:p>
            <a:pPr indent="0" lvl="0" marL="0" rtl="0" algn="ctr">
              <a:spcBef>
                <a:spcPts val="0"/>
              </a:spcBef>
              <a:spcAft>
                <a:spcPts val="0"/>
              </a:spcAft>
              <a:buNone/>
            </a:pPr>
            <a:r>
              <a:rPr lang="en-US"/>
              <a:t>Black</a:t>
            </a:r>
            <a:endParaRPr/>
          </a:p>
          <a:p>
            <a:pPr indent="0" lvl="0" marL="0" rtl="0" algn="ctr">
              <a:spcBef>
                <a:spcPts val="0"/>
              </a:spcBef>
              <a:spcAft>
                <a:spcPts val="0"/>
              </a:spcAft>
              <a:buNone/>
            </a:pPr>
            <a:r>
              <a:rPr lang="en-US"/>
              <a:t>Asian</a:t>
            </a:r>
            <a:endParaRPr/>
          </a:p>
          <a:p>
            <a:pPr indent="0" lvl="0" marL="0" rtl="0" algn="ctr">
              <a:spcBef>
                <a:spcPts val="0"/>
              </a:spcBef>
              <a:spcAft>
                <a:spcPts val="0"/>
              </a:spcAft>
              <a:buNone/>
            </a:pPr>
            <a:r>
              <a:rPr lang="en-US"/>
              <a:t>Indian</a:t>
            </a:r>
            <a:endParaRPr/>
          </a:p>
          <a:p>
            <a:pPr indent="0" lvl="0" marL="0" rtl="0" algn="ctr">
              <a:spcBef>
                <a:spcPts val="0"/>
              </a:spcBef>
              <a:spcAft>
                <a:spcPts val="0"/>
              </a:spcAft>
              <a:buNone/>
            </a:pPr>
            <a:r>
              <a:rPr lang="en-US"/>
              <a:t>Unkown</a:t>
            </a:r>
            <a:endParaRPr/>
          </a:p>
        </p:txBody>
      </p:sp>
      <p:sp>
        <p:nvSpPr>
          <p:cNvPr id="490" name="Google Shape;490;p28"/>
          <p:cNvSpPr/>
          <p:nvPr/>
        </p:nvSpPr>
        <p:spPr>
          <a:xfrm>
            <a:off x="1467300" y="4480425"/>
            <a:ext cx="860700" cy="14133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Male</a:t>
            </a:r>
            <a:endParaRPr/>
          </a:p>
          <a:p>
            <a:pPr indent="0" lvl="0" marL="0" rtl="0" algn="ctr">
              <a:spcBef>
                <a:spcPts val="0"/>
              </a:spcBef>
              <a:spcAft>
                <a:spcPts val="0"/>
              </a:spcAft>
              <a:buNone/>
            </a:pPr>
            <a:r>
              <a:rPr lang="en-US"/>
              <a:t>Female</a:t>
            </a:r>
            <a:endParaRPr/>
          </a:p>
        </p:txBody>
      </p:sp>
      <p:sp>
        <p:nvSpPr>
          <p:cNvPr id="491" name="Google Shape;491;p28"/>
          <p:cNvSpPr/>
          <p:nvPr/>
        </p:nvSpPr>
        <p:spPr>
          <a:xfrm>
            <a:off x="2462075" y="4480425"/>
            <a:ext cx="860700" cy="14133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0-100</a:t>
            </a:r>
            <a:endParaRPr/>
          </a:p>
          <a:p>
            <a:pPr indent="0" lvl="0" marL="0" rtl="0" algn="ctr">
              <a:spcBef>
                <a:spcPts val="0"/>
              </a:spcBef>
              <a:spcAft>
                <a:spcPts val="0"/>
              </a:spcAft>
              <a:buNone/>
            </a:pPr>
            <a:r>
              <a:rPr lang="en-US"/>
              <a:t>Float</a:t>
            </a:r>
            <a:endParaRPr/>
          </a:p>
        </p:txBody>
      </p:sp>
      <p:sp>
        <p:nvSpPr>
          <p:cNvPr id="492" name="Google Shape;492;p28"/>
          <p:cNvSpPr/>
          <p:nvPr/>
        </p:nvSpPr>
        <p:spPr>
          <a:xfrm>
            <a:off x="3605575" y="4437225"/>
            <a:ext cx="1080600" cy="14997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Happy</a:t>
            </a:r>
            <a:endParaRPr/>
          </a:p>
          <a:p>
            <a:pPr indent="0" lvl="0" marL="0" rtl="0" algn="ctr">
              <a:spcBef>
                <a:spcPts val="0"/>
              </a:spcBef>
              <a:spcAft>
                <a:spcPts val="0"/>
              </a:spcAft>
              <a:buNone/>
            </a:pPr>
            <a:r>
              <a:rPr lang="en-US"/>
              <a:t>Sad</a:t>
            </a:r>
            <a:endParaRPr/>
          </a:p>
          <a:p>
            <a:pPr indent="0" lvl="0" marL="0" rtl="0" algn="ctr">
              <a:spcBef>
                <a:spcPts val="0"/>
              </a:spcBef>
              <a:spcAft>
                <a:spcPts val="0"/>
              </a:spcAft>
              <a:buNone/>
            </a:pPr>
            <a:r>
              <a:rPr lang="en-US"/>
              <a:t>Afraid</a:t>
            </a:r>
            <a:endParaRPr/>
          </a:p>
          <a:p>
            <a:pPr indent="0" lvl="0" marL="0" rtl="0" algn="ctr">
              <a:spcBef>
                <a:spcPts val="0"/>
              </a:spcBef>
              <a:spcAft>
                <a:spcPts val="0"/>
              </a:spcAft>
              <a:buNone/>
            </a:pPr>
            <a:r>
              <a:rPr lang="en-US"/>
              <a:t>Angry</a:t>
            </a:r>
            <a:endParaRPr/>
          </a:p>
          <a:p>
            <a:pPr indent="0" lvl="0" marL="0" rtl="0" algn="ctr">
              <a:spcBef>
                <a:spcPts val="0"/>
              </a:spcBef>
              <a:spcAft>
                <a:spcPts val="0"/>
              </a:spcAft>
              <a:buNone/>
            </a:pPr>
            <a:r>
              <a:rPr lang="en-US"/>
              <a:t>Disgusted</a:t>
            </a:r>
            <a:endParaRPr/>
          </a:p>
          <a:p>
            <a:pPr indent="0" lvl="0" marL="0" rtl="0" algn="ctr">
              <a:spcBef>
                <a:spcPts val="0"/>
              </a:spcBef>
              <a:spcAft>
                <a:spcPts val="0"/>
              </a:spcAft>
              <a:buNone/>
            </a:pPr>
            <a:r>
              <a:rPr lang="en-US"/>
              <a:t>Surprised</a:t>
            </a:r>
            <a:endParaRPr/>
          </a:p>
          <a:p>
            <a:pPr indent="0" lvl="0" marL="0" rtl="0" algn="ctr">
              <a:spcBef>
                <a:spcPts val="0"/>
              </a:spcBef>
              <a:spcAft>
                <a:spcPts val="0"/>
              </a:spcAft>
              <a:buNone/>
            </a:pPr>
            <a:r>
              <a:rPr lang="en-US"/>
              <a:t>Neutral</a:t>
            </a:r>
            <a:endParaRPr/>
          </a:p>
        </p:txBody>
      </p:sp>
      <p:cxnSp>
        <p:nvCxnSpPr>
          <p:cNvPr id="493" name="Google Shape;493;p28"/>
          <p:cNvCxnSpPr>
            <a:stCxn id="483" idx="2"/>
            <a:endCxn id="486" idx="0"/>
          </p:cNvCxnSpPr>
          <p:nvPr/>
        </p:nvCxnSpPr>
        <p:spPr>
          <a:xfrm flipH="1">
            <a:off x="833250" y="2992500"/>
            <a:ext cx="1064400" cy="766800"/>
          </a:xfrm>
          <a:prstGeom prst="straightConnector1">
            <a:avLst/>
          </a:prstGeom>
          <a:noFill/>
          <a:ln cap="flat" cmpd="sng" w="9525">
            <a:solidFill>
              <a:srgbClr val="595959"/>
            </a:solidFill>
            <a:prstDash val="solid"/>
            <a:round/>
            <a:headEnd len="med" w="med" type="none"/>
            <a:tailEnd len="med" w="med" type="triangle"/>
          </a:ln>
        </p:spPr>
      </p:cxnSp>
      <p:cxnSp>
        <p:nvCxnSpPr>
          <p:cNvPr id="494" name="Google Shape;494;p28"/>
          <p:cNvCxnSpPr>
            <a:stCxn id="483" idx="2"/>
            <a:endCxn id="485" idx="0"/>
          </p:cNvCxnSpPr>
          <p:nvPr/>
        </p:nvCxnSpPr>
        <p:spPr>
          <a:xfrm>
            <a:off x="1897650" y="2992500"/>
            <a:ext cx="0" cy="766800"/>
          </a:xfrm>
          <a:prstGeom prst="straightConnector1">
            <a:avLst/>
          </a:prstGeom>
          <a:noFill/>
          <a:ln cap="flat" cmpd="sng" w="9525">
            <a:solidFill>
              <a:srgbClr val="595959"/>
            </a:solidFill>
            <a:prstDash val="solid"/>
            <a:round/>
            <a:headEnd len="med" w="med" type="none"/>
            <a:tailEnd len="med" w="med" type="triangle"/>
          </a:ln>
        </p:spPr>
      </p:cxnSp>
      <p:cxnSp>
        <p:nvCxnSpPr>
          <p:cNvPr id="495" name="Google Shape;495;p28"/>
          <p:cNvCxnSpPr>
            <a:stCxn id="483" idx="2"/>
            <a:endCxn id="484" idx="0"/>
          </p:cNvCxnSpPr>
          <p:nvPr/>
        </p:nvCxnSpPr>
        <p:spPr>
          <a:xfrm>
            <a:off x="1897650" y="2992500"/>
            <a:ext cx="939600" cy="766800"/>
          </a:xfrm>
          <a:prstGeom prst="straightConnector1">
            <a:avLst/>
          </a:prstGeom>
          <a:noFill/>
          <a:ln cap="flat" cmpd="sng" w="9525">
            <a:solidFill>
              <a:srgbClr val="595959"/>
            </a:solidFill>
            <a:prstDash val="solid"/>
            <a:round/>
            <a:headEnd len="med" w="med" type="none"/>
            <a:tailEnd len="med" w="med" type="triangle"/>
          </a:ln>
        </p:spPr>
      </p:cxnSp>
      <p:cxnSp>
        <p:nvCxnSpPr>
          <p:cNvPr id="496" name="Google Shape;496;p28"/>
          <p:cNvCxnSpPr>
            <a:stCxn id="482" idx="3"/>
            <a:endCxn id="483" idx="0"/>
          </p:cNvCxnSpPr>
          <p:nvPr/>
        </p:nvCxnSpPr>
        <p:spPr>
          <a:xfrm flipH="1">
            <a:off x="1897638" y="1759750"/>
            <a:ext cx="1070700" cy="425100"/>
          </a:xfrm>
          <a:prstGeom prst="straightConnector1">
            <a:avLst/>
          </a:prstGeom>
          <a:noFill/>
          <a:ln cap="flat" cmpd="sng" w="9525">
            <a:solidFill>
              <a:srgbClr val="595959"/>
            </a:solidFill>
            <a:prstDash val="solid"/>
            <a:round/>
            <a:headEnd len="med" w="med" type="none"/>
            <a:tailEnd len="med" w="med" type="triangle"/>
          </a:ln>
        </p:spPr>
      </p:cxnSp>
      <p:cxnSp>
        <p:nvCxnSpPr>
          <p:cNvPr id="497" name="Google Shape;497;p28"/>
          <p:cNvCxnSpPr>
            <a:stCxn id="482" idx="4"/>
            <a:endCxn id="487" idx="0"/>
          </p:cNvCxnSpPr>
          <p:nvPr/>
        </p:nvCxnSpPr>
        <p:spPr>
          <a:xfrm>
            <a:off x="3036850" y="1759750"/>
            <a:ext cx="1109100" cy="425100"/>
          </a:xfrm>
          <a:prstGeom prst="straightConnector1">
            <a:avLst/>
          </a:prstGeom>
          <a:noFill/>
          <a:ln cap="flat" cmpd="sng" w="9525">
            <a:solidFill>
              <a:srgbClr val="595959"/>
            </a:solidFill>
            <a:prstDash val="solid"/>
            <a:round/>
            <a:headEnd len="med" w="med" type="none"/>
            <a:tailEnd len="med" w="med" type="triangle"/>
          </a:ln>
        </p:spPr>
      </p:cxnSp>
      <p:cxnSp>
        <p:nvCxnSpPr>
          <p:cNvPr id="498" name="Google Shape;498;p28"/>
          <p:cNvCxnSpPr>
            <a:stCxn id="487" idx="2"/>
            <a:endCxn id="488" idx="0"/>
          </p:cNvCxnSpPr>
          <p:nvPr/>
        </p:nvCxnSpPr>
        <p:spPr>
          <a:xfrm>
            <a:off x="4145875" y="2992500"/>
            <a:ext cx="0" cy="766800"/>
          </a:xfrm>
          <a:prstGeom prst="straightConnector1">
            <a:avLst/>
          </a:prstGeom>
          <a:noFill/>
          <a:ln cap="flat" cmpd="sng" w="9525">
            <a:solidFill>
              <a:srgbClr val="595959"/>
            </a:solidFill>
            <a:prstDash val="solid"/>
            <a:round/>
            <a:headEnd len="med" w="med" type="none"/>
            <a:tailEnd len="med" w="med" type="triangle"/>
          </a:ln>
        </p:spPr>
      </p:cxnSp>
      <p:sp>
        <p:nvSpPr>
          <p:cNvPr id="499" name="Google Shape;499;p28"/>
          <p:cNvSpPr txBox="1"/>
          <p:nvPr/>
        </p:nvSpPr>
        <p:spPr>
          <a:xfrm>
            <a:off x="1037250" y="3191263"/>
            <a:ext cx="172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595959"/>
                </a:solidFill>
              </a:rPr>
              <a:t>Classification</a:t>
            </a:r>
            <a:endParaRPr sz="1200">
              <a:solidFill>
                <a:srgbClr val="595959"/>
              </a:solidFill>
            </a:endParaRPr>
          </a:p>
        </p:txBody>
      </p:sp>
      <p:sp>
        <p:nvSpPr>
          <p:cNvPr id="500" name="Google Shape;500;p28"/>
          <p:cNvSpPr txBox="1"/>
          <p:nvPr/>
        </p:nvSpPr>
        <p:spPr>
          <a:xfrm>
            <a:off x="2138925" y="3359100"/>
            <a:ext cx="108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595959"/>
                </a:solidFill>
              </a:rPr>
              <a:t>Prediction</a:t>
            </a:r>
            <a:endParaRPr sz="1200">
              <a:solidFill>
                <a:srgbClr val="595959"/>
              </a:solidFill>
            </a:endParaRPr>
          </a:p>
        </p:txBody>
      </p:sp>
      <p:sp>
        <p:nvSpPr>
          <p:cNvPr id="501" name="Google Shape;501;p28"/>
          <p:cNvSpPr txBox="1"/>
          <p:nvPr/>
        </p:nvSpPr>
        <p:spPr>
          <a:xfrm>
            <a:off x="3605575" y="3191275"/>
            <a:ext cx="13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595959"/>
                </a:solidFill>
              </a:rPr>
              <a:t>Classification</a:t>
            </a:r>
            <a:endParaRPr sz="1200">
              <a:solidFill>
                <a:srgbClr val="595959"/>
              </a:solidFill>
            </a:endParaRPr>
          </a:p>
        </p:txBody>
      </p:sp>
      <p:pic>
        <p:nvPicPr>
          <p:cNvPr id="502" name="Google Shape;502;p28"/>
          <p:cNvPicPr preferRelativeResize="0"/>
          <p:nvPr/>
        </p:nvPicPr>
        <p:blipFill rotWithShape="1">
          <a:blip r:embed="rId4">
            <a:alphaModFix/>
          </a:blip>
          <a:srcRect b="0" l="0" r="0" t="9461"/>
          <a:stretch/>
        </p:blipFill>
        <p:spPr>
          <a:xfrm>
            <a:off x="5742500" y="2238350"/>
            <a:ext cx="5976250" cy="2705325"/>
          </a:xfrm>
          <a:prstGeom prst="rect">
            <a:avLst/>
          </a:prstGeom>
          <a:noFill/>
          <a:ln>
            <a:noFill/>
          </a:ln>
        </p:spPr>
      </p:pic>
      <p:sp>
        <p:nvSpPr>
          <p:cNvPr id="503" name="Google Shape;503;p28"/>
          <p:cNvSpPr txBox="1"/>
          <p:nvPr/>
        </p:nvSpPr>
        <p:spPr>
          <a:xfrm>
            <a:off x="471575" y="418400"/>
            <a:ext cx="10965300" cy="882900"/>
          </a:xfrm>
          <a:prstGeom prst="rect">
            <a:avLst/>
          </a:prstGeom>
          <a:noFill/>
          <a:ln>
            <a:noFill/>
          </a:ln>
        </p:spPr>
        <p:txBody>
          <a:bodyPr anchorCtr="0" anchor="t" bIns="91425" lIns="91425" spcFirstLastPara="1" rIns="91425" wrap="square" tIns="91425">
            <a:spAutoFit/>
          </a:bodyPr>
          <a:lstStyle/>
          <a:p>
            <a:pPr indent="0" lvl="0" marL="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Illustration</a:t>
            </a:r>
            <a:r>
              <a:rPr b="1" lang="en-US" sz="2800">
                <a:solidFill>
                  <a:srgbClr val="225870"/>
                </a:solidFill>
                <a:latin typeface="Microsoft Yahei"/>
                <a:ea typeface="Microsoft Yahei"/>
                <a:cs typeface="Microsoft Yahei"/>
                <a:sym typeface="Microsoft Yahei"/>
              </a:rPr>
              <a:t> of </a:t>
            </a:r>
            <a:r>
              <a:rPr b="1" lang="en-US" sz="2800">
                <a:solidFill>
                  <a:srgbClr val="225870"/>
                </a:solidFill>
                <a:latin typeface="Microsoft Yahei"/>
                <a:ea typeface="Microsoft Yahei"/>
                <a:cs typeface="Microsoft Yahei"/>
                <a:sym typeface="Microsoft Yahei"/>
              </a:rPr>
              <a:t>Face Type Detection &amp; Emotion detection Model</a:t>
            </a:r>
            <a:endParaRPr b="1" sz="2800">
              <a:solidFill>
                <a:srgbClr val="225870"/>
              </a:solidFill>
              <a:latin typeface="Microsoft Yahei"/>
              <a:ea typeface="Microsoft Yahei"/>
              <a:cs typeface="Microsoft Yahei"/>
              <a:sym typeface="Microsoft Yahei"/>
            </a:endParaRPr>
          </a:p>
          <a:p>
            <a:pPr indent="0" lvl="0" marL="0" rtl="0" algn="l">
              <a:lnSpc>
                <a:spcPct val="81000"/>
              </a:lnSpc>
              <a:spcBef>
                <a:spcPts val="0"/>
              </a:spcBef>
              <a:spcAft>
                <a:spcPts val="0"/>
              </a:spcAft>
              <a:buNone/>
            </a:pPr>
            <a:r>
              <a:t/>
            </a:r>
            <a:endParaRPr b="1" sz="2800">
              <a:solidFill>
                <a:srgbClr val="225870"/>
              </a:solidFill>
              <a:latin typeface="Microsoft Yahei"/>
              <a:ea typeface="Microsoft Yahei"/>
              <a:cs typeface="Microsoft Yahei"/>
              <a:sym typeface="Microsoft Yahei"/>
            </a:endParaRPr>
          </a:p>
        </p:txBody>
      </p:sp>
      <p:sp>
        <p:nvSpPr>
          <p:cNvPr id="504" name="Google Shape;504;p28"/>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grpSp>
        <p:nvGrpSpPr>
          <p:cNvPr id="509" name="Google Shape;509;p29"/>
          <p:cNvGrpSpPr/>
          <p:nvPr/>
        </p:nvGrpSpPr>
        <p:grpSpPr>
          <a:xfrm>
            <a:off x="0" y="0"/>
            <a:ext cx="12192001" cy="6858000"/>
            <a:chOff x="0" y="0"/>
            <a:chExt cx="12192001" cy="6858000"/>
          </a:xfrm>
        </p:grpSpPr>
        <p:pic>
          <p:nvPicPr>
            <p:cNvPr id="510" name="Google Shape;510;p2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511" name="Google Shape;511;p2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512" name="Google Shape;512;p2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513" name="Google Shape;513;p2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514" name="Google Shape;514;p2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515" name="Google Shape;515;p2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516" name="Google Shape;516;p2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517" name="Google Shape;517;p2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518" name="Google Shape;518;p29"/>
          <p:cNvSpPr/>
          <p:nvPr/>
        </p:nvSpPr>
        <p:spPr>
          <a:xfrm>
            <a:off x="1033250" y="754475"/>
            <a:ext cx="9686400" cy="5992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29"/>
          <p:cNvPicPr preferRelativeResize="0"/>
          <p:nvPr/>
        </p:nvPicPr>
        <p:blipFill>
          <a:blip r:embed="rId4">
            <a:alphaModFix/>
          </a:blip>
          <a:stretch>
            <a:fillRect/>
          </a:stretch>
        </p:blipFill>
        <p:spPr>
          <a:xfrm>
            <a:off x="6613263" y="4142375"/>
            <a:ext cx="3595826" cy="2355500"/>
          </a:xfrm>
          <a:prstGeom prst="rect">
            <a:avLst/>
          </a:prstGeom>
          <a:noFill/>
          <a:ln cap="flat" cmpd="sng" w="9525">
            <a:solidFill>
              <a:schemeClr val="dk1"/>
            </a:solidFill>
            <a:prstDash val="solid"/>
            <a:round/>
            <a:headEnd len="sm" w="sm" type="none"/>
            <a:tailEnd len="sm" w="sm" type="none"/>
          </a:ln>
        </p:spPr>
      </p:pic>
      <p:pic>
        <p:nvPicPr>
          <p:cNvPr id="520" name="Google Shape;520;p29"/>
          <p:cNvPicPr preferRelativeResize="0"/>
          <p:nvPr/>
        </p:nvPicPr>
        <p:blipFill>
          <a:blip r:embed="rId5">
            <a:alphaModFix/>
          </a:blip>
          <a:stretch>
            <a:fillRect/>
          </a:stretch>
        </p:blipFill>
        <p:spPr>
          <a:xfrm>
            <a:off x="1845825" y="4028525"/>
            <a:ext cx="3722076" cy="2469350"/>
          </a:xfrm>
          <a:prstGeom prst="rect">
            <a:avLst/>
          </a:prstGeom>
          <a:noFill/>
          <a:ln cap="flat" cmpd="sng" w="9525">
            <a:solidFill>
              <a:schemeClr val="dk1"/>
            </a:solidFill>
            <a:prstDash val="solid"/>
            <a:round/>
            <a:headEnd len="sm" w="sm" type="none"/>
            <a:tailEnd len="sm" w="sm" type="none"/>
          </a:ln>
        </p:spPr>
      </p:pic>
      <p:pic>
        <p:nvPicPr>
          <p:cNvPr id="521" name="Google Shape;521;p29"/>
          <p:cNvPicPr preferRelativeResize="0"/>
          <p:nvPr/>
        </p:nvPicPr>
        <p:blipFill>
          <a:blip r:embed="rId6">
            <a:alphaModFix/>
          </a:blip>
          <a:stretch>
            <a:fillRect/>
          </a:stretch>
        </p:blipFill>
        <p:spPr>
          <a:xfrm>
            <a:off x="1513100" y="1156825"/>
            <a:ext cx="4387524" cy="2469350"/>
          </a:xfrm>
          <a:prstGeom prst="rect">
            <a:avLst/>
          </a:prstGeom>
          <a:noFill/>
          <a:ln cap="flat" cmpd="sng" w="9525">
            <a:solidFill>
              <a:schemeClr val="dk1"/>
            </a:solidFill>
            <a:prstDash val="solid"/>
            <a:round/>
            <a:headEnd len="sm" w="sm" type="none"/>
            <a:tailEnd len="sm" w="sm" type="none"/>
          </a:ln>
        </p:spPr>
      </p:pic>
      <p:pic>
        <p:nvPicPr>
          <p:cNvPr id="522" name="Google Shape;522;p29"/>
          <p:cNvPicPr preferRelativeResize="0"/>
          <p:nvPr/>
        </p:nvPicPr>
        <p:blipFill>
          <a:blip r:embed="rId7">
            <a:alphaModFix/>
          </a:blip>
          <a:stretch>
            <a:fillRect/>
          </a:stretch>
        </p:blipFill>
        <p:spPr>
          <a:xfrm>
            <a:off x="6554424" y="957088"/>
            <a:ext cx="3713500" cy="2669078"/>
          </a:xfrm>
          <a:prstGeom prst="rect">
            <a:avLst/>
          </a:prstGeom>
          <a:noFill/>
          <a:ln>
            <a:noFill/>
          </a:ln>
        </p:spPr>
      </p:pic>
      <p:sp>
        <p:nvSpPr>
          <p:cNvPr id="523" name="Google Shape;523;p29"/>
          <p:cNvSpPr txBox="1"/>
          <p:nvPr/>
        </p:nvSpPr>
        <p:spPr>
          <a:xfrm>
            <a:off x="2397825" y="762000"/>
            <a:ext cx="294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Emotion distribution</a:t>
            </a:r>
            <a:endParaRPr sz="1800"/>
          </a:p>
        </p:txBody>
      </p:sp>
      <p:sp>
        <p:nvSpPr>
          <p:cNvPr id="524" name="Google Shape;524;p29"/>
          <p:cNvSpPr txBox="1"/>
          <p:nvPr/>
        </p:nvSpPr>
        <p:spPr>
          <a:xfrm>
            <a:off x="2747175" y="3626175"/>
            <a:ext cx="224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Gender </a:t>
            </a:r>
            <a:r>
              <a:rPr lang="en-US" sz="1800"/>
              <a:t>distribution</a:t>
            </a:r>
            <a:endParaRPr sz="1800"/>
          </a:p>
        </p:txBody>
      </p:sp>
      <p:sp>
        <p:nvSpPr>
          <p:cNvPr id="525" name="Google Shape;525;p29"/>
          <p:cNvSpPr txBox="1"/>
          <p:nvPr/>
        </p:nvSpPr>
        <p:spPr>
          <a:xfrm>
            <a:off x="7568225" y="3790625"/>
            <a:ext cx="202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Race</a:t>
            </a:r>
            <a:r>
              <a:rPr lang="en-US" sz="1800"/>
              <a:t> distribution</a:t>
            </a:r>
            <a:endParaRPr sz="1800"/>
          </a:p>
        </p:txBody>
      </p:sp>
      <p:sp>
        <p:nvSpPr>
          <p:cNvPr id="526" name="Google Shape;526;p29"/>
          <p:cNvSpPr txBox="1"/>
          <p:nvPr/>
        </p:nvSpPr>
        <p:spPr>
          <a:xfrm>
            <a:off x="522700" y="220775"/>
            <a:ext cx="10326000" cy="533700"/>
          </a:xfrm>
          <a:prstGeom prst="rect">
            <a:avLst/>
          </a:prstGeom>
          <a:noFill/>
          <a:ln>
            <a:noFill/>
          </a:ln>
        </p:spPr>
        <p:txBody>
          <a:bodyPr anchorCtr="0" anchor="t" bIns="91425" lIns="91425" spcFirstLastPara="1" rIns="91425" wrap="square" tIns="91425">
            <a:spAutoFit/>
          </a:bodyPr>
          <a:lstStyle/>
          <a:p>
            <a:pPr indent="0" lvl="0" marL="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Results of </a:t>
            </a:r>
            <a:r>
              <a:rPr b="1" lang="en-US" sz="2800">
                <a:solidFill>
                  <a:srgbClr val="225870"/>
                </a:solidFill>
                <a:latin typeface="Microsoft Yahei"/>
                <a:ea typeface="Microsoft Yahei"/>
                <a:cs typeface="Microsoft Yahei"/>
                <a:sym typeface="Microsoft Yahei"/>
              </a:rPr>
              <a:t>Face Type Detection &amp; Emotion detection Model</a:t>
            </a:r>
            <a:endParaRPr b="1" sz="2800">
              <a:solidFill>
                <a:srgbClr val="225870"/>
              </a:solidFill>
              <a:latin typeface="Microsoft Yahei"/>
              <a:ea typeface="Microsoft Yahei"/>
              <a:cs typeface="Microsoft Yahei"/>
              <a:sym typeface="Microsoft Yahei"/>
            </a:endParaRPr>
          </a:p>
        </p:txBody>
      </p:sp>
      <p:sp>
        <p:nvSpPr>
          <p:cNvPr id="527" name="Google Shape;527;p29"/>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grpSp>
        <p:nvGrpSpPr>
          <p:cNvPr id="532" name="Google Shape;532;p30"/>
          <p:cNvGrpSpPr/>
          <p:nvPr/>
        </p:nvGrpSpPr>
        <p:grpSpPr>
          <a:xfrm>
            <a:off x="0" y="0"/>
            <a:ext cx="12192001" cy="6858000"/>
            <a:chOff x="0" y="0"/>
            <a:chExt cx="12192001" cy="6858000"/>
          </a:xfrm>
        </p:grpSpPr>
        <p:pic>
          <p:nvPicPr>
            <p:cNvPr id="533" name="Google Shape;533;p30"/>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534" name="Google Shape;534;p30"/>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535" name="Google Shape;535;p30"/>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536" name="Google Shape;536;p30"/>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537" name="Google Shape;537;p30"/>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538" name="Google Shape;538;p30"/>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539" name="Google Shape;539;p30"/>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540" name="Google Shape;540;p30"/>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541" name="Google Shape;541;p30"/>
          <p:cNvSpPr txBox="1"/>
          <p:nvPr/>
        </p:nvSpPr>
        <p:spPr>
          <a:xfrm>
            <a:off x="900325" y="549425"/>
            <a:ext cx="512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225870"/>
                </a:solidFill>
              </a:rPr>
              <a:t>Visual Bert-Based </a:t>
            </a:r>
            <a:r>
              <a:rPr lang="en-US" sz="2800">
                <a:solidFill>
                  <a:srgbClr val="225870"/>
                </a:solidFill>
              </a:rPr>
              <a:t>Classifier</a:t>
            </a:r>
            <a:endParaRPr sz="2800">
              <a:solidFill>
                <a:srgbClr val="225870"/>
              </a:solidFill>
            </a:endParaRPr>
          </a:p>
        </p:txBody>
      </p:sp>
      <p:sp>
        <p:nvSpPr>
          <p:cNvPr id="542" name="Google Shape;542;p30"/>
          <p:cNvSpPr txBox="1"/>
          <p:nvPr/>
        </p:nvSpPr>
        <p:spPr>
          <a:xfrm>
            <a:off x="1366700" y="1280363"/>
            <a:ext cx="77622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VisualBERT</a:t>
            </a:r>
            <a:r>
              <a:rPr baseline="30000" lang="en-US" sz="1800">
                <a:solidFill>
                  <a:schemeClr val="dk1"/>
                </a:solidFill>
              </a:rPr>
              <a:t>[12]</a:t>
            </a:r>
            <a:r>
              <a:rPr lang="en-US" sz="1800"/>
              <a:t> integrates BERT</a:t>
            </a:r>
            <a:r>
              <a:rPr baseline="30000" lang="en-US" sz="1800">
                <a:solidFill>
                  <a:schemeClr val="dk1"/>
                </a:solidFill>
              </a:rPr>
              <a:t>[8]</a:t>
            </a:r>
            <a:r>
              <a:rPr lang="en-US" sz="1800"/>
              <a:t>, a Transformer-based model for natural language processing, and pretrained object proposals systems Faster-RCNN</a:t>
            </a:r>
            <a:r>
              <a:rPr baseline="30000" lang="en-US" sz="1800">
                <a:solidFill>
                  <a:schemeClr val="dk1"/>
                </a:solidFill>
              </a:rPr>
              <a:t>[13]</a:t>
            </a:r>
            <a:r>
              <a:rPr lang="en-US" sz="1800"/>
              <a:t> </a:t>
            </a:r>
            <a:r>
              <a:rPr lang="en-US" sz="1800"/>
              <a:t>to </a:t>
            </a:r>
            <a:r>
              <a:rPr lang="en-US" sz="1800"/>
              <a:t>be applied to a variety of vision-and-language tasks.</a:t>
            </a:r>
            <a:endParaRPr sz="1800"/>
          </a:p>
          <a:p>
            <a:pPr indent="-342900" lvl="0" marL="457200" rtl="0" algn="l">
              <a:spcBef>
                <a:spcPts val="0"/>
              </a:spcBef>
              <a:spcAft>
                <a:spcPts val="0"/>
              </a:spcAft>
              <a:buClr>
                <a:schemeClr val="dk1"/>
              </a:buClr>
              <a:buSzPts val="1800"/>
              <a:buChar char="●"/>
            </a:pPr>
            <a:r>
              <a:rPr lang="en-US" sz="1800">
                <a:solidFill>
                  <a:schemeClr val="dk1"/>
                </a:solidFill>
              </a:rPr>
              <a:t> In addition to all the components of BERT, a set of visual embeddings are included in Visual Bert, F, to model an image. Each f ∈ F corresponds to a bounding region in the image, derived from an object detector .</a:t>
            </a:r>
            <a:endParaRPr sz="1800"/>
          </a:p>
        </p:txBody>
      </p:sp>
      <p:pic>
        <p:nvPicPr>
          <p:cNvPr id="543" name="Google Shape;543;p30"/>
          <p:cNvPicPr preferRelativeResize="0"/>
          <p:nvPr/>
        </p:nvPicPr>
        <p:blipFill>
          <a:blip r:embed="rId4">
            <a:alphaModFix/>
          </a:blip>
          <a:stretch>
            <a:fillRect/>
          </a:stretch>
        </p:blipFill>
        <p:spPr>
          <a:xfrm>
            <a:off x="1696400" y="3796925"/>
            <a:ext cx="2806426" cy="2722859"/>
          </a:xfrm>
          <a:prstGeom prst="rect">
            <a:avLst/>
          </a:prstGeom>
          <a:noFill/>
          <a:ln>
            <a:noFill/>
          </a:ln>
        </p:spPr>
      </p:pic>
      <p:pic>
        <p:nvPicPr>
          <p:cNvPr id="544" name="Google Shape;544;p30"/>
          <p:cNvPicPr preferRelativeResize="0"/>
          <p:nvPr/>
        </p:nvPicPr>
        <p:blipFill>
          <a:blip r:embed="rId5">
            <a:alphaModFix/>
          </a:blip>
          <a:stretch>
            <a:fillRect/>
          </a:stretch>
        </p:blipFill>
        <p:spPr>
          <a:xfrm>
            <a:off x="5774693" y="3927970"/>
            <a:ext cx="3263125" cy="2048900"/>
          </a:xfrm>
          <a:prstGeom prst="rect">
            <a:avLst/>
          </a:prstGeom>
          <a:noFill/>
          <a:ln cap="flat" cmpd="sng" w="28575">
            <a:solidFill>
              <a:schemeClr val="dk1"/>
            </a:solidFill>
            <a:prstDash val="solid"/>
            <a:round/>
            <a:headEnd len="sm" w="sm" type="none"/>
            <a:tailEnd len="sm" w="sm" type="none"/>
          </a:ln>
        </p:spPr>
      </p:pic>
      <p:sp>
        <p:nvSpPr>
          <p:cNvPr id="545" name="Google Shape;545;p30"/>
          <p:cNvSpPr/>
          <p:nvPr/>
        </p:nvSpPr>
        <p:spPr>
          <a:xfrm>
            <a:off x="6178623" y="4080650"/>
            <a:ext cx="1953000" cy="1595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6808750" y="4760125"/>
            <a:ext cx="751500" cy="71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txBox="1"/>
          <p:nvPr/>
        </p:nvSpPr>
        <p:spPr>
          <a:xfrm>
            <a:off x="8290425" y="4410875"/>
            <a:ext cx="8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Person 0.996</a:t>
            </a:r>
            <a:endParaRPr>
              <a:solidFill>
                <a:srgbClr val="0000FF"/>
              </a:solidFill>
            </a:endParaRPr>
          </a:p>
        </p:txBody>
      </p:sp>
      <p:sp>
        <p:nvSpPr>
          <p:cNvPr id="548" name="Google Shape;548;p30"/>
          <p:cNvSpPr txBox="1"/>
          <p:nvPr/>
        </p:nvSpPr>
        <p:spPr>
          <a:xfrm>
            <a:off x="7729500" y="5109375"/>
            <a:ext cx="18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latin typeface="Calibri"/>
                <a:ea typeface="Calibri"/>
                <a:cs typeface="Calibri"/>
                <a:sym typeface="Calibri"/>
              </a:rPr>
              <a:t>Water Cup 0.97</a:t>
            </a:r>
            <a:endParaRPr>
              <a:solidFill>
                <a:srgbClr val="FF0000"/>
              </a:solidFill>
              <a:latin typeface="Calibri"/>
              <a:ea typeface="Calibri"/>
              <a:cs typeface="Calibri"/>
              <a:sym typeface="Calibri"/>
            </a:endParaRPr>
          </a:p>
        </p:txBody>
      </p:sp>
      <p:sp>
        <p:nvSpPr>
          <p:cNvPr id="549" name="Google Shape;549;p30"/>
          <p:cNvSpPr txBox="1"/>
          <p:nvPr>
            <p:ph idx="12" type="sldNum"/>
          </p:nvPr>
        </p:nvSpPr>
        <p:spPr>
          <a:xfrm>
            <a:off x="9788675" y="62709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grpSp>
        <p:nvGrpSpPr>
          <p:cNvPr id="554" name="Google Shape;554;p31"/>
          <p:cNvGrpSpPr/>
          <p:nvPr/>
        </p:nvGrpSpPr>
        <p:grpSpPr>
          <a:xfrm>
            <a:off x="0" y="0"/>
            <a:ext cx="12192001" cy="6858000"/>
            <a:chOff x="0" y="0"/>
            <a:chExt cx="12192001" cy="6858000"/>
          </a:xfrm>
        </p:grpSpPr>
        <p:pic>
          <p:nvPicPr>
            <p:cNvPr id="555" name="Google Shape;555;p31"/>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556" name="Google Shape;556;p31"/>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557" name="Google Shape;557;p31"/>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558" name="Google Shape;558;p31"/>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559" name="Google Shape;559;p31"/>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560" name="Google Shape;560;p31"/>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561" name="Google Shape;561;p31"/>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562" name="Google Shape;562;p31"/>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563" name="Google Shape;563;p31"/>
          <p:cNvSpPr txBox="1"/>
          <p:nvPr/>
        </p:nvSpPr>
        <p:spPr>
          <a:xfrm>
            <a:off x="1779213" y="3844200"/>
            <a:ext cx="8536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All of the subwords in an input sentence are mapped to a set of embeddings, E. Each embedding e ∈ E is computed as the sum of </a:t>
            </a:r>
            <a:endParaRPr sz="1800"/>
          </a:p>
          <a:p>
            <a:pPr indent="0" lvl="0" marL="0" rtl="0" algn="l">
              <a:spcBef>
                <a:spcPts val="0"/>
              </a:spcBef>
              <a:spcAft>
                <a:spcPts val="0"/>
              </a:spcAft>
              <a:buNone/>
            </a:pPr>
            <a:r>
              <a:rPr lang="en-US" sz="1800"/>
              <a:t>1) a token embedding et, specific to the subword, </a:t>
            </a:r>
            <a:endParaRPr sz="1800"/>
          </a:p>
          <a:p>
            <a:pPr indent="0" lvl="0" marL="0" rtl="0" algn="l">
              <a:spcBef>
                <a:spcPts val="0"/>
              </a:spcBef>
              <a:spcAft>
                <a:spcPts val="0"/>
              </a:spcAft>
              <a:buNone/>
            </a:pPr>
            <a:r>
              <a:rPr lang="en-US" sz="1800"/>
              <a:t>2) a segment embedding es, indicating which part of text the token comes from (e.g., the hypothesis from an entailment pair) </a:t>
            </a:r>
            <a:endParaRPr sz="1800"/>
          </a:p>
          <a:p>
            <a:pPr indent="0" lvl="0" marL="0" rtl="0" algn="l">
              <a:spcBef>
                <a:spcPts val="0"/>
              </a:spcBef>
              <a:spcAft>
                <a:spcPts val="0"/>
              </a:spcAft>
              <a:buNone/>
            </a:pPr>
            <a:r>
              <a:rPr lang="en-US" sz="1800"/>
              <a:t>3) a position embedding ep, indicating the position of the token in the sentence. </a:t>
            </a:r>
            <a:endParaRPr sz="1800"/>
          </a:p>
        </p:txBody>
      </p:sp>
      <p:pic>
        <p:nvPicPr>
          <p:cNvPr id="564" name="Google Shape;564;p31"/>
          <p:cNvPicPr preferRelativeResize="0"/>
          <p:nvPr/>
        </p:nvPicPr>
        <p:blipFill>
          <a:blip r:embed="rId4">
            <a:alphaModFix/>
          </a:blip>
          <a:stretch>
            <a:fillRect/>
          </a:stretch>
        </p:blipFill>
        <p:spPr>
          <a:xfrm>
            <a:off x="1779225" y="819175"/>
            <a:ext cx="8633530" cy="2711450"/>
          </a:xfrm>
          <a:prstGeom prst="rect">
            <a:avLst/>
          </a:prstGeom>
          <a:noFill/>
          <a:ln>
            <a:noFill/>
          </a:ln>
        </p:spPr>
      </p:pic>
      <p:sp>
        <p:nvSpPr>
          <p:cNvPr id="565" name="Google Shape;565;p31"/>
          <p:cNvSpPr txBox="1"/>
          <p:nvPr/>
        </p:nvSpPr>
        <p:spPr>
          <a:xfrm>
            <a:off x="497425" y="203575"/>
            <a:ext cx="693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225870"/>
                </a:solidFill>
              </a:rPr>
              <a:t>Visual Bert-Based Classifier: Input of Text </a:t>
            </a:r>
            <a:endParaRPr/>
          </a:p>
        </p:txBody>
      </p:sp>
      <p:sp>
        <p:nvSpPr>
          <p:cNvPr id="566" name="Google Shape;566;p31"/>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grpSp>
        <p:nvGrpSpPr>
          <p:cNvPr id="103" name="Google Shape;103;p14"/>
          <p:cNvGrpSpPr/>
          <p:nvPr/>
        </p:nvGrpSpPr>
        <p:grpSpPr>
          <a:xfrm>
            <a:off x="0" y="-32588"/>
            <a:ext cx="12192001" cy="6858000"/>
            <a:chOff x="0" y="-32588"/>
            <a:chExt cx="12192001" cy="6858000"/>
          </a:xfrm>
        </p:grpSpPr>
        <p:pic>
          <p:nvPicPr>
            <p:cNvPr id="104" name="Google Shape;104;p14"/>
            <p:cNvPicPr preferRelativeResize="0"/>
            <p:nvPr/>
          </p:nvPicPr>
          <p:blipFill rotWithShape="1">
            <a:blip r:embed="rId3">
              <a:alphaModFix/>
            </a:blip>
            <a:srcRect b="0" l="0" r="0" t="0"/>
            <a:stretch/>
          </p:blipFill>
          <p:spPr>
            <a:xfrm>
              <a:off x="0" y="-32588"/>
              <a:ext cx="3924300" cy="3924300"/>
            </a:xfrm>
            <a:prstGeom prst="rect">
              <a:avLst/>
            </a:prstGeom>
            <a:noFill/>
            <a:ln>
              <a:noFill/>
            </a:ln>
          </p:spPr>
        </p:pic>
        <p:pic>
          <p:nvPicPr>
            <p:cNvPr id="105" name="Google Shape;105;p14"/>
            <p:cNvPicPr preferRelativeResize="0"/>
            <p:nvPr/>
          </p:nvPicPr>
          <p:blipFill rotWithShape="1">
            <a:blip r:embed="rId3">
              <a:alphaModFix/>
            </a:blip>
            <a:srcRect b="0" l="0" r="0" t="0"/>
            <a:stretch/>
          </p:blipFill>
          <p:spPr>
            <a:xfrm>
              <a:off x="3924300" y="-32588"/>
              <a:ext cx="3924300" cy="3924300"/>
            </a:xfrm>
            <a:prstGeom prst="rect">
              <a:avLst/>
            </a:prstGeom>
            <a:noFill/>
            <a:ln>
              <a:noFill/>
            </a:ln>
          </p:spPr>
        </p:pic>
        <p:pic>
          <p:nvPicPr>
            <p:cNvPr id="106" name="Google Shape;106;p14"/>
            <p:cNvPicPr preferRelativeResize="0"/>
            <p:nvPr/>
          </p:nvPicPr>
          <p:blipFill rotWithShape="1">
            <a:blip r:embed="rId3">
              <a:alphaModFix/>
            </a:blip>
            <a:srcRect b="0" l="0" r="0" t="0"/>
            <a:stretch/>
          </p:blipFill>
          <p:spPr>
            <a:xfrm>
              <a:off x="7848600" y="-32588"/>
              <a:ext cx="3924300" cy="3924300"/>
            </a:xfrm>
            <a:prstGeom prst="rect">
              <a:avLst/>
            </a:prstGeom>
            <a:noFill/>
            <a:ln>
              <a:noFill/>
            </a:ln>
          </p:spPr>
        </p:pic>
        <p:pic>
          <p:nvPicPr>
            <p:cNvPr id="107" name="Google Shape;107;p14"/>
            <p:cNvPicPr preferRelativeResize="0"/>
            <p:nvPr/>
          </p:nvPicPr>
          <p:blipFill rotWithShape="1">
            <a:blip r:embed="rId3">
              <a:alphaModFix/>
            </a:blip>
            <a:srcRect b="0" l="0" r="0" t="0"/>
            <a:stretch/>
          </p:blipFill>
          <p:spPr>
            <a:xfrm>
              <a:off x="0" y="3891712"/>
              <a:ext cx="3924300" cy="2933700"/>
            </a:xfrm>
            <a:prstGeom prst="rect">
              <a:avLst/>
            </a:prstGeom>
            <a:noFill/>
            <a:ln>
              <a:noFill/>
            </a:ln>
          </p:spPr>
        </p:pic>
        <p:pic>
          <p:nvPicPr>
            <p:cNvPr id="108" name="Google Shape;108;p14"/>
            <p:cNvPicPr preferRelativeResize="0"/>
            <p:nvPr/>
          </p:nvPicPr>
          <p:blipFill rotWithShape="1">
            <a:blip r:embed="rId3">
              <a:alphaModFix/>
            </a:blip>
            <a:srcRect b="0" l="0" r="0" t="0"/>
            <a:stretch/>
          </p:blipFill>
          <p:spPr>
            <a:xfrm>
              <a:off x="3924300" y="3891712"/>
              <a:ext cx="3924300" cy="2933700"/>
            </a:xfrm>
            <a:prstGeom prst="rect">
              <a:avLst/>
            </a:prstGeom>
            <a:noFill/>
            <a:ln>
              <a:noFill/>
            </a:ln>
          </p:spPr>
        </p:pic>
        <p:pic>
          <p:nvPicPr>
            <p:cNvPr id="109" name="Google Shape;109;p14"/>
            <p:cNvPicPr preferRelativeResize="0"/>
            <p:nvPr/>
          </p:nvPicPr>
          <p:blipFill rotWithShape="1">
            <a:blip r:embed="rId3">
              <a:alphaModFix/>
            </a:blip>
            <a:srcRect b="0" l="0" r="0" t="0"/>
            <a:stretch/>
          </p:blipFill>
          <p:spPr>
            <a:xfrm>
              <a:off x="7848600" y="3891712"/>
              <a:ext cx="3924300" cy="2933700"/>
            </a:xfrm>
            <a:prstGeom prst="rect">
              <a:avLst/>
            </a:prstGeom>
            <a:noFill/>
            <a:ln>
              <a:noFill/>
            </a:ln>
          </p:spPr>
        </p:pic>
        <p:pic>
          <p:nvPicPr>
            <p:cNvPr id="110" name="Google Shape;110;p14"/>
            <p:cNvPicPr preferRelativeResize="0"/>
            <p:nvPr/>
          </p:nvPicPr>
          <p:blipFill rotWithShape="1">
            <a:blip r:embed="rId3">
              <a:alphaModFix/>
            </a:blip>
            <a:srcRect b="0" l="0" r="0" t="0"/>
            <a:stretch/>
          </p:blipFill>
          <p:spPr>
            <a:xfrm>
              <a:off x="11772900" y="-32588"/>
              <a:ext cx="419100" cy="3924300"/>
            </a:xfrm>
            <a:prstGeom prst="rect">
              <a:avLst/>
            </a:prstGeom>
            <a:noFill/>
            <a:ln>
              <a:noFill/>
            </a:ln>
          </p:spPr>
        </p:pic>
        <p:pic>
          <p:nvPicPr>
            <p:cNvPr id="111" name="Google Shape;111;p14"/>
            <p:cNvPicPr preferRelativeResize="0"/>
            <p:nvPr/>
          </p:nvPicPr>
          <p:blipFill rotWithShape="1">
            <a:blip r:embed="rId3">
              <a:alphaModFix/>
            </a:blip>
            <a:srcRect b="0" l="0" r="0" t="0"/>
            <a:stretch/>
          </p:blipFill>
          <p:spPr>
            <a:xfrm>
              <a:off x="11772900" y="3891712"/>
              <a:ext cx="419101" cy="2933700"/>
            </a:xfrm>
            <a:prstGeom prst="rect">
              <a:avLst/>
            </a:prstGeom>
            <a:noFill/>
            <a:ln>
              <a:noFill/>
            </a:ln>
          </p:spPr>
        </p:pic>
      </p:grpSp>
      <p:sp>
        <p:nvSpPr>
          <p:cNvPr id="112" name="Google Shape;112;p14"/>
          <p:cNvSpPr/>
          <p:nvPr/>
        </p:nvSpPr>
        <p:spPr>
          <a:xfrm>
            <a:off x="1304349" y="1388758"/>
            <a:ext cx="3894663" cy="4080480"/>
          </a:xfrm>
          <a:custGeom>
            <a:rect b="b" l="l" r="r" t="t"/>
            <a:pathLst>
              <a:path extrusionOk="0" h="4080480" w="3894663">
                <a:moveTo>
                  <a:pt x="3116" y="2040240"/>
                </a:moveTo>
                <a:cubicBezTo>
                  <a:pt x="0" y="1343568"/>
                  <a:pt x="369883" y="698478"/>
                  <a:pt x="972705" y="349239"/>
                </a:cubicBezTo>
                <a:cubicBezTo>
                  <a:pt x="1575528" y="0"/>
                  <a:pt x="2319136" y="0"/>
                  <a:pt x="2921959" y="349239"/>
                </a:cubicBezTo>
                <a:cubicBezTo>
                  <a:pt x="3524781" y="698478"/>
                  <a:pt x="3894664" y="1343568"/>
                  <a:pt x="3891548" y="2040240"/>
                </a:cubicBezTo>
                <a:cubicBezTo>
                  <a:pt x="3894664" y="2736913"/>
                  <a:pt x="3524781" y="3382003"/>
                  <a:pt x="2921959" y="3731242"/>
                </a:cubicBezTo>
                <a:cubicBezTo>
                  <a:pt x="2319136" y="4080480"/>
                  <a:pt x="1575528" y="4080480"/>
                  <a:pt x="972705" y="3731242"/>
                </a:cubicBezTo>
                <a:cubicBezTo>
                  <a:pt x="369883" y="3382003"/>
                  <a:pt x="0" y="2736913"/>
                  <a:pt x="3116" y="2040240"/>
                </a:cubicBezTo>
                <a:close/>
              </a:path>
            </a:pathLst>
          </a:custGeom>
          <a:solidFill>
            <a:srgbClr val="FFFFFF">
              <a:alpha val="0"/>
            </a:srgbClr>
          </a:solidFill>
          <a:ln cap="flat" cmpd="sng" w="9525">
            <a:solidFill>
              <a:srgbClr val="7F7F7F"/>
            </a:solidFill>
            <a:prstDash val="solid"/>
            <a:miter lim="8000"/>
            <a:headEnd len="sm" w="sm" type="none"/>
            <a:tailEnd len="sm" w="sm" type="none"/>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cxnSp>
        <p:nvCxnSpPr>
          <p:cNvPr id="113" name="Google Shape;113;p14"/>
          <p:cNvCxnSpPr/>
          <p:nvPr/>
        </p:nvCxnSpPr>
        <p:spPr>
          <a:xfrm flipH="1" rot="10800000">
            <a:off x="4232059" y="1299729"/>
            <a:ext cx="792088" cy="792088"/>
          </a:xfrm>
          <a:prstGeom prst="straightConnector1">
            <a:avLst/>
          </a:prstGeom>
          <a:solidFill>
            <a:srgbClr val="7F7F7F"/>
          </a:solidFill>
          <a:ln cap="flat" cmpd="sng" w="12700">
            <a:solidFill>
              <a:srgbClr val="7F7F7F"/>
            </a:solidFill>
            <a:prstDash val="solid"/>
            <a:round/>
            <a:headEnd len="sm" w="sm" type="none"/>
            <a:tailEnd len="sm" w="sm" type="none"/>
          </a:ln>
        </p:spPr>
      </p:cxnSp>
      <p:cxnSp>
        <p:nvCxnSpPr>
          <p:cNvPr id="114" name="Google Shape;114;p14"/>
          <p:cNvCxnSpPr/>
          <p:nvPr/>
        </p:nvCxnSpPr>
        <p:spPr>
          <a:xfrm flipH="1" rot="10800000">
            <a:off x="4655844" y="1166710"/>
            <a:ext cx="792088" cy="792088"/>
          </a:xfrm>
          <a:prstGeom prst="straightConnector1">
            <a:avLst/>
          </a:prstGeom>
          <a:solidFill>
            <a:srgbClr val="7F7F7F"/>
          </a:solidFill>
          <a:ln cap="flat" cmpd="sng" w="12700">
            <a:solidFill>
              <a:srgbClr val="7F7F7F"/>
            </a:solidFill>
            <a:prstDash val="solid"/>
            <a:round/>
            <a:headEnd len="sm" w="sm" type="none"/>
            <a:tailEnd len="sm" w="sm" type="none"/>
          </a:ln>
        </p:spPr>
      </p:cxnSp>
      <p:cxnSp>
        <p:nvCxnSpPr>
          <p:cNvPr id="115" name="Google Shape;115;p14"/>
          <p:cNvCxnSpPr/>
          <p:nvPr/>
        </p:nvCxnSpPr>
        <p:spPr>
          <a:xfrm flipH="1" rot="10800000">
            <a:off x="2151837" y="5105349"/>
            <a:ext cx="520676" cy="520676"/>
          </a:xfrm>
          <a:prstGeom prst="straightConnector1">
            <a:avLst/>
          </a:prstGeom>
          <a:solidFill>
            <a:srgbClr val="7F7F7F"/>
          </a:solidFill>
          <a:ln cap="flat" cmpd="sng" w="12700">
            <a:solidFill>
              <a:srgbClr val="7F7F7F"/>
            </a:solidFill>
            <a:prstDash val="solid"/>
            <a:round/>
            <a:headEnd len="sm" w="sm" type="none"/>
            <a:tailEnd len="sm" w="sm" type="none"/>
          </a:ln>
        </p:spPr>
      </p:cxnSp>
      <p:cxnSp>
        <p:nvCxnSpPr>
          <p:cNvPr id="116" name="Google Shape;116;p14"/>
          <p:cNvCxnSpPr/>
          <p:nvPr/>
        </p:nvCxnSpPr>
        <p:spPr>
          <a:xfrm flipH="1" rot="10800000">
            <a:off x="1863801" y="5155705"/>
            <a:ext cx="520676" cy="520676"/>
          </a:xfrm>
          <a:prstGeom prst="straightConnector1">
            <a:avLst/>
          </a:prstGeom>
          <a:solidFill>
            <a:srgbClr val="7F7F7F"/>
          </a:solidFill>
          <a:ln cap="flat" cmpd="sng" w="12700">
            <a:solidFill>
              <a:srgbClr val="7F7F7F"/>
            </a:solidFill>
            <a:prstDash val="solid"/>
            <a:round/>
            <a:headEnd len="sm" w="sm" type="none"/>
            <a:tailEnd len="sm" w="sm" type="none"/>
          </a:ln>
        </p:spPr>
      </p:cxnSp>
      <p:sp>
        <p:nvSpPr>
          <p:cNvPr id="117" name="Google Shape;117;p14"/>
          <p:cNvSpPr/>
          <p:nvPr/>
        </p:nvSpPr>
        <p:spPr>
          <a:xfrm>
            <a:off x="1817748" y="5609040"/>
            <a:ext cx="115041" cy="120530"/>
          </a:xfrm>
          <a:custGeom>
            <a:rect b="b" l="l" r="r" t="t"/>
            <a:pathLst>
              <a:path extrusionOk="0" h="120530" w="115041">
                <a:moveTo>
                  <a:pt x="92" y="60265"/>
                </a:moveTo>
                <a:cubicBezTo>
                  <a:pt x="0" y="39686"/>
                  <a:pt x="10925" y="20631"/>
                  <a:pt x="28732" y="10316"/>
                </a:cubicBezTo>
                <a:cubicBezTo>
                  <a:pt x="46538" y="0"/>
                  <a:pt x="68503" y="0"/>
                  <a:pt x="86309" y="10316"/>
                </a:cubicBezTo>
                <a:cubicBezTo>
                  <a:pt x="104115" y="20631"/>
                  <a:pt x="115041" y="39686"/>
                  <a:pt x="114949" y="60265"/>
                </a:cubicBezTo>
                <a:cubicBezTo>
                  <a:pt x="115041" y="80843"/>
                  <a:pt x="104115" y="99898"/>
                  <a:pt x="86309" y="110214"/>
                </a:cubicBezTo>
                <a:cubicBezTo>
                  <a:pt x="68503" y="120529"/>
                  <a:pt x="46538" y="120529"/>
                  <a:pt x="28732" y="110214"/>
                </a:cubicBezTo>
                <a:cubicBezTo>
                  <a:pt x="10925" y="99898"/>
                  <a:pt x="0" y="80843"/>
                  <a:pt x="92" y="60265"/>
                </a:cubicBezTo>
                <a:close/>
              </a:path>
            </a:pathLst>
          </a:custGeom>
          <a:solidFill>
            <a:srgbClr val="666666"/>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8" name="Google Shape;118;p14"/>
          <p:cNvSpPr/>
          <p:nvPr/>
        </p:nvSpPr>
        <p:spPr>
          <a:xfrm>
            <a:off x="2605478" y="5059701"/>
            <a:ext cx="115041" cy="120530"/>
          </a:xfrm>
          <a:custGeom>
            <a:rect b="b" l="l" r="r" t="t"/>
            <a:pathLst>
              <a:path extrusionOk="0" h="120530" w="115041">
                <a:moveTo>
                  <a:pt x="92" y="60265"/>
                </a:moveTo>
                <a:cubicBezTo>
                  <a:pt x="0" y="39687"/>
                  <a:pt x="10926" y="20632"/>
                  <a:pt x="28732" y="10316"/>
                </a:cubicBezTo>
                <a:cubicBezTo>
                  <a:pt x="46538" y="0"/>
                  <a:pt x="68503" y="0"/>
                  <a:pt x="86309" y="10316"/>
                </a:cubicBezTo>
                <a:cubicBezTo>
                  <a:pt x="104115" y="20632"/>
                  <a:pt x="115041" y="39687"/>
                  <a:pt x="114949" y="60265"/>
                </a:cubicBezTo>
                <a:cubicBezTo>
                  <a:pt x="115041" y="80843"/>
                  <a:pt x="104115" y="99898"/>
                  <a:pt x="86309" y="110214"/>
                </a:cubicBezTo>
                <a:cubicBezTo>
                  <a:pt x="68503" y="120530"/>
                  <a:pt x="46538" y="120530"/>
                  <a:pt x="28732" y="110214"/>
                </a:cubicBezTo>
                <a:cubicBezTo>
                  <a:pt x="10926" y="99898"/>
                  <a:pt x="0" y="80843"/>
                  <a:pt x="92" y="60265"/>
                </a:cubicBezTo>
                <a:close/>
              </a:path>
            </a:pathLst>
          </a:custGeom>
          <a:solidFill>
            <a:srgbClr val="666666"/>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 name="Google Shape;119;p14"/>
          <p:cNvSpPr/>
          <p:nvPr/>
        </p:nvSpPr>
        <p:spPr>
          <a:xfrm>
            <a:off x="4598324" y="1876370"/>
            <a:ext cx="115041" cy="120530"/>
          </a:xfrm>
          <a:custGeom>
            <a:rect b="b" l="l" r="r" t="t"/>
            <a:pathLst>
              <a:path extrusionOk="0" h="120530" w="115041">
                <a:moveTo>
                  <a:pt x="92" y="60265"/>
                </a:moveTo>
                <a:cubicBezTo>
                  <a:pt x="0" y="39686"/>
                  <a:pt x="10925" y="20632"/>
                  <a:pt x="28732" y="10316"/>
                </a:cubicBezTo>
                <a:cubicBezTo>
                  <a:pt x="46538" y="0"/>
                  <a:pt x="68503" y="0"/>
                  <a:pt x="86309" y="10316"/>
                </a:cubicBezTo>
                <a:cubicBezTo>
                  <a:pt x="104115" y="20632"/>
                  <a:pt x="115041" y="39686"/>
                  <a:pt x="114949" y="60265"/>
                </a:cubicBezTo>
                <a:cubicBezTo>
                  <a:pt x="115041" y="80843"/>
                  <a:pt x="104115" y="99898"/>
                  <a:pt x="86309" y="110214"/>
                </a:cubicBezTo>
                <a:cubicBezTo>
                  <a:pt x="68503" y="120530"/>
                  <a:pt x="46538" y="120530"/>
                  <a:pt x="28732" y="110214"/>
                </a:cubicBezTo>
                <a:cubicBezTo>
                  <a:pt x="10925" y="99898"/>
                  <a:pt x="0" y="80843"/>
                  <a:pt x="92" y="60265"/>
                </a:cubicBezTo>
                <a:close/>
              </a:path>
            </a:pathLst>
          </a:custGeom>
          <a:solidFill>
            <a:srgbClr val="666666"/>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0" name="Google Shape;120;p14"/>
          <p:cNvSpPr/>
          <p:nvPr/>
        </p:nvSpPr>
        <p:spPr>
          <a:xfrm>
            <a:off x="4960718" y="1241853"/>
            <a:ext cx="115041" cy="120530"/>
          </a:xfrm>
          <a:custGeom>
            <a:rect b="b" l="l" r="r" t="t"/>
            <a:pathLst>
              <a:path extrusionOk="0" h="120530" w="115041">
                <a:moveTo>
                  <a:pt x="92" y="60264"/>
                </a:moveTo>
                <a:cubicBezTo>
                  <a:pt x="0" y="39686"/>
                  <a:pt x="10926" y="20631"/>
                  <a:pt x="28732" y="10315"/>
                </a:cubicBezTo>
                <a:cubicBezTo>
                  <a:pt x="46538" y="0"/>
                  <a:pt x="68503" y="0"/>
                  <a:pt x="86310" y="10315"/>
                </a:cubicBezTo>
                <a:cubicBezTo>
                  <a:pt x="104116" y="20631"/>
                  <a:pt x="115041" y="39686"/>
                  <a:pt x="114949" y="60264"/>
                </a:cubicBezTo>
                <a:cubicBezTo>
                  <a:pt x="115041" y="80843"/>
                  <a:pt x="104116" y="99898"/>
                  <a:pt x="86310" y="110213"/>
                </a:cubicBezTo>
                <a:cubicBezTo>
                  <a:pt x="68503" y="120529"/>
                  <a:pt x="46538" y="120529"/>
                  <a:pt x="28732" y="110213"/>
                </a:cubicBezTo>
                <a:cubicBezTo>
                  <a:pt x="10926" y="99898"/>
                  <a:pt x="0" y="80843"/>
                  <a:pt x="92" y="60264"/>
                </a:cubicBezTo>
                <a:close/>
              </a:path>
            </a:pathLst>
          </a:custGeom>
          <a:solidFill>
            <a:srgbClr val="666666"/>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 name="Google Shape;121;p14"/>
          <p:cNvSpPr/>
          <p:nvPr/>
        </p:nvSpPr>
        <p:spPr>
          <a:xfrm>
            <a:off x="1592364" y="1671196"/>
            <a:ext cx="3317676" cy="3475964"/>
          </a:xfrm>
          <a:custGeom>
            <a:rect b="b" l="l" r="r" t="t"/>
            <a:pathLst>
              <a:path extrusionOk="0" h="3475964" w="3317676">
                <a:moveTo>
                  <a:pt x="2654" y="1737982"/>
                </a:moveTo>
                <a:cubicBezTo>
                  <a:pt x="0" y="1144520"/>
                  <a:pt x="315086" y="594999"/>
                  <a:pt x="828601" y="297499"/>
                </a:cubicBezTo>
                <a:cubicBezTo>
                  <a:pt x="1342116" y="0"/>
                  <a:pt x="1975561" y="0"/>
                  <a:pt x="2489076" y="297499"/>
                </a:cubicBezTo>
                <a:cubicBezTo>
                  <a:pt x="3002591" y="594999"/>
                  <a:pt x="3317677" y="1144520"/>
                  <a:pt x="3315023" y="1737982"/>
                </a:cubicBezTo>
                <a:cubicBezTo>
                  <a:pt x="3317677" y="2331444"/>
                  <a:pt x="3002591" y="2880964"/>
                  <a:pt x="2489076" y="3178464"/>
                </a:cubicBezTo>
                <a:cubicBezTo>
                  <a:pt x="1975561" y="3475964"/>
                  <a:pt x="1342116" y="3475964"/>
                  <a:pt x="828601" y="3178464"/>
                </a:cubicBezTo>
                <a:cubicBezTo>
                  <a:pt x="315086" y="2880964"/>
                  <a:pt x="0" y="2331444"/>
                  <a:pt x="2654" y="1737982"/>
                </a:cubicBezTo>
                <a:close/>
              </a:path>
            </a:pathLst>
          </a:custGeom>
          <a:solidFill>
            <a:srgbClr val="F2F2F2"/>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rPr b="1" i="0" lang="en-US" sz="2800" u="none" cap="none" strike="noStrike">
                <a:solidFill>
                  <a:srgbClr val="225870"/>
                </a:solidFill>
                <a:latin typeface="Arial"/>
                <a:ea typeface="Arial"/>
                <a:cs typeface="Arial"/>
                <a:sym typeface="Arial"/>
              </a:rPr>
              <a:t>CONTENT</a:t>
            </a:r>
            <a:endParaRPr b="0" i="0" sz="1100" u="none" cap="none" strike="noStrike">
              <a:solidFill>
                <a:schemeClr val="dk1"/>
              </a:solidFill>
              <a:latin typeface="Calibri"/>
              <a:ea typeface="Calibri"/>
              <a:cs typeface="Calibri"/>
              <a:sym typeface="Calibri"/>
            </a:endParaRPr>
          </a:p>
        </p:txBody>
      </p:sp>
      <p:sp>
        <p:nvSpPr>
          <p:cNvPr id="122" name="Google Shape;122;p14"/>
          <p:cNvSpPr txBox="1"/>
          <p:nvPr/>
        </p:nvSpPr>
        <p:spPr>
          <a:xfrm>
            <a:off x="6139688" y="1399299"/>
            <a:ext cx="655949" cy="707885"/>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4000" u="none" cap="none" strike="noStrike">
                <a:solidFill>
                  <a:srgbClr val="BDBDBD"/>
                </a:solidFill>
                <a:latin typeface="Impact"/>
                <a:ea typeface="Impact"/>
                <a:cs typeface="Impact"/>
                <a:sym typeface="Impact"/>
              </a:rPr>
              <a:t>0</a:t>
            </a:r>
            <a:r>
              <a:rPr b="0" i="0" lang="en-US" sz="100" u="none" cap="none" strike="noStrike">
                <a:solidFill>
                  <a:srgbClr val="BDBDBD"/>
                </a:solidFill>
                <a:latin typeface="Impact"/>
                <a:ea typeface="Impact"/>
                <a:cs typeface="Impact"/>
                <a:sym typeface="Impact"/>
              </a:rPr>
              <a:t> </a:t>
            </a:r>
            <a:r>
              <a:rPr b="0" i="0" lang="en-US" sz="4000" u="none" cap="none" strike="noStrike">
                <a:solidFill>
                  <a:srgbClr val="BDBDBD"/>
                </a:solidFill>
                <a:latin typeface="Impact"/>
                <a:ea typeface="Impact"/>
                <a:cs typeface="Impact"/>
                <a:sym typeface="Impact"/>
              </a:rPr>
              <a:t>1</a:t>
            </a:r>
            <a:endParaRPr b="0" i="0" sz="1100" u="none" cap="none" strike="noStrike">
              <a:solidFill>
                <a:schemeClr val="dk1"/>
              </a:solidFill>
              <a:latin typeface="Calibri"/>
              <a:ea typeface="Calibri"/>
              <a:cs typeface="Calibri"/>
              <a:sym typeface="Calibri"/>
            </a:endParaRPr>
          </a:p>
        </p:txBody>
      </p:sp>
      <p:sp>
        <p:nvSpPr>
          <p:cNvPr id="123" name="Google Shape;123;p14"/>
          <p:cNvSpPr txBox="1"/>
          <p:nvPr/>
        </p:nvSpPr>
        <p:spPr>
          <a:xfrm>
            <a:off x="6794360" y="1484706"/>
            <a:ext cx="3962578" cy="273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1800" u="none" cap="none" strike="noStrike">
                <a:solidFill>
                  <a:srgbClr val="225870"/>
                </a:solidFill>
                <a:latin typeface="Microsoft Yahei"/>
                <a:ea typeface="Microsoft Yahei"/>
                <a:cs typeface="Microsoft Yahei"/>
                <a:sym typeface="Microsoft Yahei"/>
              </a:rPr>
              <a:t>Introduction &amp; Related Work</a:t>
            </a:r>
            <a:endParaRPr b="0" i="0" sz="1100" u="none" cap="none" strike="noStrike">
              <a:solidFill>
                <a:schemeClr val="dk1"/>
              </a:solidFill>
              <a:latin typeface="Calibri"/>
              <a:ea typeface="Calibri"/>
              <a:cs typeface="Calibri"/>
              <a:sym typeface="Calibri"/>
            </a:endParaRPr>
          </a:p>
        </p:txBody>
      </p:sp>
      <p:sp>
        <p:nvSpPr>
          <p:cNvPr id="124" name="Google Shape;124;p14"/>
          <p:cNvSpPr txBox="1"/>
          <p:nvPr/>
        </p:nvSpPr>
        <p:spPr>
          <a:xfrm>
            <a:off x="6139688" y="2516467"/>
            <a:ext cx="718464" cy="707885"/>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4000" u="none" cap="none" strike="noStrike">
                <a:solidFill>
                  <a:srgbClr val="BFBFBF"/>
                </a:solidFill>
                <a:latin typeface="Impact"/>
                <a:ea typeface="Impact"/>
                <a:cs typeface="Impact"/>
                <a:sym typeface="Impact"/>
              </a:rPr>
              <a:t>0</a:t>
            </a:r>
            <a:r>
              <a:rPr b="0" i="0" lang="en-US" sz="100" u="none" cap="none" strike="noStrike">
                <a:solidFill>
                  <a:srgbClr val="BFBFBF"/>
                </a:solidFill>
                <a:latin typeface="Impact"/>
                <a:ea typeface="Impact"/>
                <a:cs typeface="Impact"/>
                <a:sym typeface="Impact"/>
              </a:rPr>
              <a:t> </a:t>
            </a:r>
            <a:r>
              <a:rPr b="0" i="0" lang="en-US" sz="4000" u="none" cap="none" strike="noStrike">
                <a:solidFill>
                  <a:srgbClr val="BFBFBF"/>
                </a:solidFill>
                <a:latin typeface="Impact"/>
                <a:ea typeface="Impact"/>
                <a:cs typeface="Impact"/>
                <a:sym typeface="Impact"/>
              </a:rPr>
              <a:t>2</a:t>
            </a:r>
            <a:endParaRPr b="0" i="0" sz="1100" u="none" cap="none" strike="noStrike">
              <a:solidFill>
                <a:schemeClr val="dk1"/>
              </a:solidFill>
              <a:latin typeface="Calibri"/>
              <a:ea typeface="Calibri"/>
              <a:cs typeface="Calibri"/>
              <a:sym typeface="Calibri"/>
            </a:endParaRPr>
          </a:p>
        </p:txBody>
      </p:sp>
      <p:sp>
        <p:nvSpPr>
          <p:cNvPr id="125" name="Google Shape;125;p14"/>
          <p:cNvSpPr txBox="1"/>
          <p:nvPr/>
        </p:nvSpPr>
        <p:spPr>
          <a:xfrm>
            <a:off x="6794208" y="2622550"/>
            <a:ext cx="3962578" cy="273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1800" u="none" cap="none" strike="noStrike">
                <a:solidFill>
                  <a:srgbClr val="225870"/>
                </a:solidFill>
                <a:latin typeface="Microsoft Yahei"/>
                <a:ea typeface="Microsoft Yahei"/>
                <a:cs typeface="Microsoft Yahei"/>
                <a:sym typeface="Microsoft Yahei"/>
              </a:rPr>
              <a:t>Proposed Method</a:t>
            </a:r>
            <a:endParaRPr b="0" i="0" sz="1100" u="none" cap="none" strike="noStrike">
              <a:solidFill>
                <a:schemeClr val="dk1"/>
              </a:solidFill>
              <a:latin typeface="Calibri"/>
              <a:ea typeface="Calibri"/>
              <a:cs typeface="Calibri"/>
              <a:sym typeface="Calibri"/>
            </a:endParaRPr>
          </a:p>
        </p:txBody>
      </p:sp>
      <p:sp>
        <p:nvSpPr>
          <p:cNvPr id="126" name="Google Shape;126;p14"/>
          <p:cNvSpPr txBox="1"/>
          <p:nvPr/>
        </p:nvSpPr>
        <p:spPr>
          <a:xfrm>
            <a:off x="6139688" y="3633635"/>
            <a:ext cx="732892" cy="707885"/>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4000" u="none" cap="none" strike="noStrike">
                <a:solidFill>
                  <a:srgbClr val="BFBFBF"/>
                </a:solidFill>
                <a:latin typeface="Impact"/>
                <a:ea typeface="Impact"/>
                <a:cs typeface="Impact"/>
                <a:sym typeface="Impact"/>
              </a:rPr>
              <a:t>0</a:t>
            </a:r>
            <a:r>
              <a:rPr b="0" i="0" lang="en-US" sz="100" u="none" cap="none" strike="noStrike">
                <a:solidFill>
                  <a:srgbClr val="BFBFBF"/>
                </a:solidFill>
                <a:latin typeface="Impact"/>
                <a:ea typeface="Impact"/>
                <a:cs typeface="Impact"/>
                <a:sym typeface="Impact"/>
              </a:rPr>
              <a:t> </a:t>
            </a:r>
            <a:r>
              <a:rPr b="0" i="0" lang="en-US" sz="4000" u="none" cap="none" strike="noStrike">
                <a:solidFill>
                  <a:srgbClr val="BFBFBF"/>
                </a:solidFill>
                <a:latin typeface="Impact"/>
                <a:ea typeface="Impact"/>
                <a:cs typeface="Impact"/>
                <a:sym typeface="Impact"/>
              </a:rPr>
              <a:t>3</a:t>
            </a:r>
            <a:endParaRPr b="0" i="0" sz="1100" u="none" cap="none" strike="noStrike">
              <a:solidFill>
                <a:schemeClr val="dk1"/>
              </a:solidFill>
              <a:latin typeface="Calibri"/>
              <a:ea typeface="Calibri"/>
              <a:cs typeface="Calibri"/>
              <a:sym typeface="Calibri"/>
            </a:endParaRPr>
          </a:p>
        </p:txBody>
      </p:sp>
      <p:sp>
        <p:nvSpPr>
          <p:cNvPr id="127" name="Google Shape;127;p14"/>
          <p:cNvSpPr txBox="1"/>
          <p:nvPr/>
        </p:nvSpPr>
        <p:spPr>
          <a:xfrm>
            <a:off x="6794208" y="3762273"/>
            <a:ext cx="3962578" cy="273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1800" u="none" cap="none" strike="noStrike">
                <a:solidFill>
                  <a:srgbClr val="225870"/>
                </a:solidFill>
                <a:latin typeface="Microsoft Yahei"/>
                <a:ea typeface="Microsoft Yahei"/>
                <a:cs typeface="Microsoft Yahei"/>
                <a:sym typeface="Microsoft Yahei"/>
              </a:rPr>
              <a:t>Performance Evaluation</a:t>
            </a:r>
            <a:endParaRPr b="0" i="0" sz="1100" u="none" cap="none" strike="noStrike">
              <a:solidFill>
                <a:schemeClr val="dk1"/>
              </a:solidFill>
              <a:latin typeface="Calibri"/>
              <a:ea typeface="Calibri"/>
              <a:cs typeface="Calibri"/>
              <a:sym typeface="Calibri"/>
            </a:endParaRPr>
          </a:p>
        </p:txBody>
      </p:sp>
      <p:sp>
        <p:nvSpPr>
          <p:cNvPr id="128" name="Google Shape;128;p14"/>
          <p:cNvSpPr txBox="1"/>
          <p:nvPr/>
        </p:nvSpPr>
        <p:spPr>
          <a:xfrm>
            <a:off x="6139688" y="4750816"/>
            <a:ext cx="716864" cy="707885"/>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4000" u="none" cap="none" strike="noStrike">
                <a:solidFill>
                  <a:srgbClr val="BFBFBF"/>
                </a:solidFill>
                <a:latin typeface="Impact"/>
                <a:ea typeface="Impact"/>
                <a:cs typeface="Impact"/>
                <a:sym typeface="Impact"/>
              </a:rPr>
              <a:t>0</a:t>
            </a:r>
            <a:r>
              <a:rPr b="0" i="0" lang="en-US" sz="100" u="none" cap="none" strike="noStrike">
                <a:solidFill>
                  <a:srgbClr val="BFBFBF"/>
                </a:solidFill>
                <a:latin typeface="Impact"/>
                <a:ea typeface="Impact"/>
                <a:cs typeface="Impact"/>
                <a:sym typeface="Impact"/>
              </a:rPr>
              <a:t> </a:t>
            </a:r>
            <a:r>
              <a:rPr b="0" i="0" lang="en-US" sz="4000" u="none" cap="none" strike="noStrike">
                <a:solidFill>
                  <a:srgbClr val="BFBFBF"/>
                </a:solidFill>
                <a:latin typeface="Impact"/>
                <a:ea typeface="Impact"/>
                <a:cs typeface="Impact"/>
                <a:sym typeface="Impact"/>
              </a:rPr>
              <a:t>4</a:t>
            </a:r>
            <a:endParaRPr b="0" i="0" sz="1100" u="none" cap="none" strike="noStrike">
              <a:solidFill>
                <a:schemeClr val="dk1"/>
              </a:solidFill>
              <a:latin typeface="Calibri"/>
              <a:ea typeface="Calibri"/>
              <a:cs typeface="Calibri"/>
              <a:sym typeface="Calibri"/>
            </a:endParaRPr>
          </a:p>
        </p:txBody>
      </p:sp>
      <p:sp>
        <p:nvSpPr>
          <p:cNvPr id="129" name="Google Shape;129;p14"/>
          <p:cNvSpPr txBox="1"/>
          <p:nvPr/>
        </p:nvSpPr>
        <p:spPr>
          <a:xfrm>
            <a:off x="6807200" y="4892675"/>
            <a:ext cx="3962578" cy="273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1800" u="none" cap="none" strike="noStrike">
                <a:solidFill>
                  <a:srgbClr val="225870"/>
                </a:solidFill>
                <a:latin typeface="Microsoft Yahei"/>
                <a:ea typeface="Microsoft Yahei"/>
                <a:cs typeface="Microsoft Yahei"/>
                <a:sym typeface="Microsoft Yahei"/>
              </a:rPr>
              <a:t>Conclusion &amp; Future Work</a:t>
            </a:r>
            <a:endParaRPr b="0" i="0" sz="1100" u="none" cap="none" strike="noStrike">
              <a:solidFill>
                <a:schemeClr val="dk1"/>
              </a:solidFill>
              <a:latin typeface="Calibri"/>
              <a:ea typeface="Calibri"/>
              <a:cs typeface="Calibri"/>
              <a:sym typeface="Calibri"/>
            </a:endParaRPr>
          </a:p>
        </p:txBody>
      </p:sp>
      <p:sp>
        <p:nvSpPr>
          <p:cNvPr id="130" name="Google Shape;130;p14"/>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grpSp>
        <p:nvGrpSpPr>
          <p:cNvPr id="571" name="Google Shape;571;p32"/>
          <p:cNvGrpSpPr/>
          <p:nvPr/>
        </p:nvGrpSpPr>
        <p:grpSpPr>
          <a:xfrm>
            <a:off x="0" y="0"/>
            <a:ext cx="12192001" cy="6858000"/>
            <a:chOff x="0" y="0"/>
            <a:chExt cx="12192001" cy="6858000"/>
          </a:xfrm>
        </p:grpSpPr>
        <p:pic>
          <p:nvPicPr>
            <p:cNvPr id="572" name="Google Shape;572;p32"/>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573" name="Google Shape;573;p32"/>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574" name="Google Shape;574;p32"/>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575" name="Google Shape;575;p32"/>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576" name="Google Shape;576;p32"/>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577" name="Google Shape;577;p32"/>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578" name="Google Shape;578;p32"/>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579" name="Google Shape;579;p32"/>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580" name="Google Shape;580;p32"/>
          <p:cNvSpPr txBox="1"/>
          <p:nvPr/>
        </p:nvSpPr>
        <p:spPr>
          <a:xfrm>
            <a:off x="900325" y="549425"/>
            <a:ext cx="512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225870"/>
                </a:solidFill>
              </a:rPr>
              <a:t>Visual Bert-Based Classifier</a:t>
            </a:r>
            <a:endParaRPr sz="2800">
              <a:solidFill>
                <a:srgbClr val="225870"/>
              </a:solidFill>
            </a:endParaRPr>
          </a:p>
        </p:txBody>
      </p:sp>
      <p:sp>
        <p:nvSpPr>
          <p:cNvPr id="581" name="Google Shape;581;p32"/>
          <p:cNvSpPr txBox="1"/>
          <p:nvPr/>
        </p:nvSpPr>
        <p:spPr>
          <a:xfrm>
            <a:off x="1366700" y="1280363"/>
            <a:ext cx="77622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VisualBERT</a:t>
            </a:r>
            <a:r>
              <a:rPr baseline="30000" lang="en-US" sz="1800">
                <a:solidFill>
                  <a:schemeClr val="dk1"/>
                </a:solidFill>
              </a:rPr>
              <a:t>[12]</a:t>
            </a:r>
            <a:r>
              <a:rPr lang="en-US" sz="1800"/>
              <a:t> integrates BERT</a:t>
            </a:r>
            <a:r>
              <a:rPr baseline="30000" lang="en-US" sz="1800">
                <a:solidFill>
                  <a:schemeClr val="dk1"/>
                </a:solidFill>
              </a:rPr>
              <a:t>[8]</a:t>
            </a:r>
            <a:r>
              <a:rPr lang="en-US" sz="1800"/>
              <a:t>, a Transformer-based model for natural language processing, and pretrained object proposals systems Faster-RCNN</a:t>
            </a:r>
            <a:r>
              <a:rPr baseline="30000" lang="en-US" sz="1800">
                <a:solidFill>
                  <a:schemeClr val="dk1"/>
                </a:solidFill>
              </a:rPr>
              <a:t>[13]</a:t>
            </a:r>
            <a:r>
              <a:rPr lang="en-US" sz="1800"/>
              <a:t> to be applied to a variety of vision-and-language tasks.</a:t>
            </a:r>
            <a:endParaRPr sz="1800"/>
          </a:p>
          <a:p>
            <a:pPr indent="-342900" lvl="0" marL="457200" rtl="0" algn="l">
              <a:spcBef>
                <a:spcPts val="0"/>
              </a:spcBef>
              <a:spcAft>
                <a:spcPts val="0"/>
              </a:spcAft>
              <a:buClr>
                <a:schemeClr val="dk1"/>
              </a:buClr>
              <a:buSzPts val="1800"/>
              <a:buChar char="●"/>
            </a:pPr>
            <a:r>
              <a:rPr lang="en-US" sz="1800">
                <a:solidFill>
                  <a:schemeClr val="dk1"/>
                </a:solidFill>
              </a:rPr>
              <a:t> In addition to all the components of BERT, a set of visual embeddings are included in Visual Bert, F, to model an image. Each f ∈ F corresponds to a bounding region in the image, derived from an object detector .</a:t>
            </a:r>
            <a:endParaRPr sz="1800"/>
          </a:p>
        </p:txBody>
      </p:sp>
      <p:pic>
        <p:nvPicPr>
          <p:cNvPr id="582" name="Google Shape;582;p32"/>
          <p:cNvPicPr preferRelativeResize="0"/>
          <p:nvPr/>
        </p:nvPicPr>
        <p:blipFill>
          <a:blip r:embed="rId4">
            <a:alphaModFix/>
          </a:blip>
          <a:stretch>
            <a:fillRect/>
          </a:stretch>
        </p:blipFill>
        <p:spPr>
          <a:xfrm>
            <a:off x="1696400" y="3796925"/>
            <a:ext cx="2806426" cy="2722859"/>
          </a:xfrm>
          <a:prstGeom prst="rect">
            <a:avLst/>
          </a:prstGeom>
          <a:noFill/>
          <a:ln>
            <a:noFill/>
          </a:ln>
        </p:spPr>
      </p:pic>
      <p:pic>
        <p:nvPicPr>
          <p:cNvPr id="583" name="Google Shape;583;p32"/>
          <p:cNvPicPr preferRelativeResize="0"/>
          <p:nvPr/>
        </p:nvPicPr>
        <p:blipFill>
          <a:blip r:embed="rId5">
            <a:alphaModFix/>
          </a:blip>
          <a:stretch>
            <a:fillRect/>
          </a:stretch>
        </p:blipFill>
        <p:spPr>
          <a:xfrm>
            <a:off x="5774693" y="3927970"/>
            <a:ext cx="3263125" cy="2048900"/>
          </a:xfrm>
          <a:prstGeom prst="rect">
            <a:avLst/>
          </a:prstGeom>
          <a:noFill/>
          <a:ln cap="flat" cmpd="sng" w="28575">
            <a:solidFill>
              <a:schemeClr val="dk1"/>
            </a:solidFill>
            <a:prstDash val="solid"/>
            <a:round/>
            <a:headEnd len="sm" w="sm" type="none"/>
            <a:tailEnd len="sm" w="sm" type="none"/>
          </a:ln>
        </p:spPr>
      </p:pic>
      <p:sp>
        <p:nvSpPr>
          <p:cNvPr id="584" name="Google Shape;584;p32"/>
          <p:cNvSpPr/>
          <p:nvPr/>
        </p:nvSpPr>
        <p:spPr>
          <a:xfrm>
            <a:off x="6178623" y="4080650"/>
            <a:ext cx="1953000" cy="1595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a:off x="6808750" y="4760125"/>
            <a:ext cx="751500" cy="71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txBox="1"/>
          <p:nvPr/>
        </p:nvSpPr>
        <p:spPr>
          <a:xfrm>
            <a:off x="8290425" y="4410875"/>
            <a:ext cx="8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Person 0.996</a:t>
            </a:r>
            <a:endParaRPr>
              <a:solidFill>
                <a:srgbClr val="0000FF"/>
              </a:solidFill>
            </a:endParaRPr>
          </a:p>
        </p:txBody>
      </p:sp>
      <p:sp>
        <p:nvSpPr>
          <p:cNvPr id="587" name="Google Shape;587;p32"/>
          <p:cNvSpPr txBox="1"/>
          <p:nvPr/>
        </p:nvSpPr>
        <p:spPr>
          <a:xfrm>
            <a:off x="7729500" y="5109375"/>
            <a:ext cx="18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latin typeface="Calibri"/>
                <a:ea typeface="Calibri"/>
                <a:cs typeface="Calibri"/>
                <a:sym typeface="Calibri"/>
              </a:rPr>
              <a:t>Water Cup 0.97</a:t>
            </a:r>
            <a:endParaRPr>
              <a:solidFill>
                <a:srgbClr val="FF0000"/>
              </a:solidFill>
              <a:latin typeface="Calibri"/>
              <a:ea typeface="Calibri"/>
              <a:cs typeface="Calibri"/>
              <a:sym typeface="Calibri"/>
            </a:endParaRPr>
          </a:p>
        </p:txBody>
      </p:sp>
      <p:sp>
        <p:nvSpPr>
          <p:cNvPr id="588" name="Google Shape;588;p32"/>
          <p:cNvSpPr txBox="1"/>
          <p:nvPr>
            <p:ph idx="12" type="sldNum"/>
          </p:nvPr>
        </p:nvSpPr>
        <p:spPr>
          <a:xfrm>
            <a:off x="9788675" y="62709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3"/>
          <p:cNvSpPr txBox="1"/>
          <p:nvPr/>
        </p:nvSpPr>
        <p:spPr>
          <a:xfrm>
            <a:off x="1021525" y="358925"/>
            <a:ext cx="512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225870"/>
                </a:solidFill>
              </a:rPr>
              <a:t>Visual Bert-Based Classifier</a:t>
            </a:r>
            <a:endParaRPr sz="2800">
              <a:solidFill>
                <a:srgbClr val="225870"/>
              </a:solidFill>
            </a:endParaRPr>
          </a:p>
        </p:txBody>
      </p:sp>
      <p:pic>
        <p:nvPicPr>
          <p:cNvPr id="594" name="Google Shape;594;p33"/>
          <p:cNvPicPr preferRelativeResize="0"/>
          <p:nvPr/>
        </p:nvPicPr>
        <p:blipFill>
          <a:blip r:embed="rId3">
            <a:alphaModFix/>
          </a:blip>
          <a:stretch>
            <a:fillRect/>
          </a:stretch>
        </p:blipFill>
        <p:spPr>
          <a:xfrm>
            <a:off x="1100675" y="3084054"/>
            <a:ext cx="690532" cy="433583"/>
          </a:xfrm>
          <a:prstGeom prst="rect">
            <a:avLst/>
          </a:prstGeom>
          <a:noFill/>
          <a:ln cap="flat" cmpd="sng" w="28575">
            <a:solidFill>
              <a:schemeClr val="dk1"/>
            </a:solidFill>
            <a:prstDash val="solid"/>
            <a:round/>
            <a:headEnd len="sm" w="sm" type="none"/>
            <a:tailEnd len="sm" w="sm" type="none"/>
          </a:ln>
        </p:spPr>
      </p:pic>
      <p:sp>
        <p:nvSpPr>
          <p:cNvPr id="595" name="Google Shape;595;p33"/>
          <p:cNvSpPr/>
          <p:nvPr/>
        </p:nvSpPr>
        <p:spPr>
          <a:xfrm>
            <a:off x="2011725" y="2311575"/>
            <a:ext cx="7152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where</a:t>
            </a:r>
            <a:endParaRPr/>
          </a:p>
        </p:txBody>
      </p:sp>
      <p:sp>
        <p:nvSpPr>
          <p:cNvPr id="596" name="Google Shape;596;p33"/>
          <p:cNvSpPr/>
          <p:nvPr/>
        </p:nvSpPr>
        <p:spPr>
          <a:xfrm>
            <a:off x="2922785" y="2311564"/>
            <a:ext cx="6906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my</a:t>
            </a:r>
            <a:endParaRPr/>
          </a:p>
        </p:txBody>
      </p:sp>
      <p:sp>
        <p:nvSpPr>
          <p:cNvPr id="597" name="Google Shape;597;p33"/>
          <p:cNvSpPr/>
          <p:nvPr/>
        </p:nvSpPr>
        <p:spPr>
          <a:xfrm>
            <a:off x="1100675" y="2311564"/>
            <a:ext cx="6906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[CLS]</a:t>
            </a:r>
            <a:endParaRPr/>
          </a:p>
        </p:txBody>
      </p:sp>
      <p:sp>
        <p:nvSpPr>
          <p:cNvPr id="598" name="Google Shape;598;p33"/>
          <p:cNvSpPr/>
          <p:nvPr/>
        </p:nvSpPr>
        <p:spPr>
          <a:xfrm>
            <a:off x="3833840" y="2311564"/>
            <a:ext cx="6906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water</a:t>
            </a:r>
            <a:endParaRPr/>
          </a:p>
        </p:txBody>
      </p:sp>
      <p:sp>
        <p:nvSpPr>
          <p:cNvPr id="599" name="Google Shape;599;p33"/>
          <p:cNvSpPr/>
          <p:nvPr/>
        </p:nvSpPr>
        <p:spPr>
          <a:xfrm>
            <a:off x="4744895" y="2311564"/>
            <a:ext cx="6906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[SEP]</a:t>
            </a:r>
            <a:endParaRPr/>
          </a:p>
        </p:txBody>
      </p:sp>
      <p:sp>
        <p:nvSpPr>
          <p:cNvPr id="600" name="Google Shape;600;p33"/>
          <p:cNvSpPr/>
          <p:nvPr/>
        </p:nvSpPr>
        <p:spPr>
          <a:xfrm>
            <a:off x="1375665"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33"/>
          <p:cNvGrpSpPr/>
          <p:nvPr/>
        </p:nvGrpSpPr>
        <p:grpSpPr>
          <a:xfrm>
            <a:off x="0" y="0"/>
            <a:ext cx="12192001" cy="6858000"/>
            <a:chOff x="0" y="0"/>
            <a:chExt cx="12192001" cy="6858000"/>
          </a:xfrm>
        </p:grpSpPr>
        <p:pic>
          <p:nvPicPr>
            <p:cNvPr id="602" name="Google Shape;602;p33"/>
            <p:cNvPicPr preferRelativeResize="0"/>
            <p:nvPr/>
          </p:nvPicPr>
          <p:blipFill rotWithShape="1">
            <a:blip r:embed="rId4">
              <a:alphaModFix/>
            </a:blip>
            <a:srcRect b="0" l="0" r="0" t="0"/>
            <a:stretch/>
          </p:blipFill>
          <p:spPr>
            <a:xfrm>
              <a:off x="0" y="0"/>
              <a:ext cx="3924300" cy="3924300"/>
            </a:xfrm>
            <a:prstGeom prst="rect">
              <a:avLst/>
            </a:prstGeom>
            <a:noFill/>
            <a:ln>
              <a:noFill/>
            </a:ln>
          </p:spPr>
        </p:pic>
        <p:pic>
          <p:nvPicPr>
            <p:cNvPr id="603" name="Google Shape;603;p33"/>
            <p:cNvPicPr preferRelativeResize="0"/>
            <p:nvPr/>
          </p:nvPicPr>
          <p:blipFill rotWithShape="1">
            <a:blip r:embed="rId4">
              <a:alphaModFix/>
            </a:blip>
            <a:srcRect b="0" l="0" r="0" t="0"/>
            <a:stretch/>
          </p:blipFill>
          <p:spPr>
            <a:xfrm>
              <a:off x="3924300" y="0"/>
              <a:ext cx="3924300" cy="3924300"/>
            </a:xfrm>
            <a:prstGeom prst="rect">
              <a:avLst/>
            </a:prstGeom>
            <a:noFill/>
            <a:ln>
              <a:noFill/>
            </a:ln>
          </p:spPr>
        </p:pic>
        <p:pic>
          <p:nvPicPr>
            <p:cNvPr id="604" name="Google Shape;604;p33"/>
            <p:cNvPicPr preferRelativeResize="0"/>
            <p:nvPr/>
          </p:nvPicPr>
          <p:blipFill rotWithShape="1">
            <a:blip r:embed="rId4">
              <a:alphaModFix/>
            </a:blip>
            <a:srcRect b="0" l="0" r="0" t="0"/>
            <a:stretch/>
          </p:blipFill>
          <p:spPr>
            <a:xfrm>
              <a:off x="7848600" y="0"/>
              <a:ext cx="3924300" cy="3924300"/>
            </a:xfrm>
            <a:prstGeom prst="rect">
              <a:avLst/>
            </a:prstGeom>
            <a:noFill/>
            <a:ln>
              <a:noFill/>
            </a:ln>
          </p:spPr>
        </p:pic>
        <p:pic>
          <p:nvPicPr>
            <p:cNvPr id="605" name="Google Shape;605;p33"/>
            <p:cNvPicPr preferRelativeResize="0"/>
            <p:nvPr/>
          </p:nvPicPr>
          <p:blipFill rotWithShape="1">
            <a:blip r:embed="rId4">
              <a:alphaModFix/>
            </a:blip>
            <a:srcRect b="0" l="0" r="0" t="0"/>
            <a:stretch/>
          </p:blipFill>
          <p:spPr>
            <a:xfrm>
              <a:off x="0" y="3924300"/>
              <a:ext cx="3924300" cy="2933700"/>
            </a:xfrm>
            <a:prstGeom prst="rect">
              <a:avLst/>
            </a:prstGeom>
            <a:noFill/>
            <a:ln>
              <a:noFill/>
            </a:ln>
          </p:spPr>
        </p:pic>
        <p:pic>
          <p:nvPicPr>
            <p:cNvPr id="606" name="Google Shape;606;p33"/>
            <p:cNvPicPr preferRelativeResize="0"/>
            <p:nvPr/>
          </p:nvPicPr>
          <p:blipFill rotWithShape="1">
            <a:blip r:embed="rId4">
              <a:alphaModFix/>
            </a:blip>
            <a:srcRect b="0" l="0" r="0" t="0"/>
            <a:stretch/>
          </p:blipFill>
          <p:spPr>
            <a:xfrm>
              <a:off x="3924300" y="3924300"/>
              <a:ext cx="3924300" cy="2933700"/>
            </a:xfrm>
            <a:prstGeom prst="rect">
              <a:avLst/>
            </a:prstGeom>
            <a:noFill/>
            <a:ln>
              <a:noFill/>
            </a:ln>
          </p:spPr>
        </p:pic>
        <p:pic>
          <p:nvPicPr>
            <p:cNvPr id="607" name="Google Shape;607;p33"/>
            <p:cNvPicPr preferRelativeResize="0"/>
            <p:nvPr/>
          </p:nvPicPr>
          <p:blipFill rotWithShape="1">
            <a:blip r:embed="rId4">
              <a:alphaModFix/>
            </a:blip>
            <a:srcRect b="0" l="0" r="0" t="0"/>
            <a:stretch/>
          </p:blipFill>
          <p:spPr>
            <a:xfrm>
              <a:off x="7848600" y="3924300"/>
              <a:ext cx="3924300" cy="2933700"/>
            </a:xfrm>
            <a:prstGeom prst="rect">
              <a:avLst/>
            </a:prstGeom>
            <a:noFill/>
            <a:ln>
              <a:noFill/>
            </a:ln>
          </p:spPr>
        </p:pic>
        <p:pic>
          <p:nvPicPr>
            <p:cNvPr id="608" name="Google Shape;608;p33"/>
            <p:cNvPicPr preferRelativeResize="0"/>
            <p:nvPr/>
          </p:nvPicPr>
          <p:blipFill rotWithShape="1">
            <a:blip r:embed="rId4">
              <a:alphaModFix/>
            </a:blip>
            <a:srcRect b="0" l="0" r="0" t="0"/>
            <a:stretch/>
          </p:blipFill>
          <p:spPr>
            <a:xfrm>
              <a:off x="11772900" y="0"/>
              <a:ext cx="419100" cy="3924300"/>
            </a:xfrm>
            <a:prstGeom prst="rect">
              <a:avLst/>
            </a:prstGeom>
            <a:noFill/>
            <a:ln>
              <a:noFill/>
            </a:ln>
          </p:spPr>
        </p:pic>
        <p:pic>
          <p:nvPicPr>
            <p:cNvPr id="609" name="Google Shape;609;p33"/>
            <p:cNvPicPr preferRelativeResize="0"/>
            <p:nvPr/>
          </p:nvPicPr>
          <p:blipFill rotWithShape="1">
            <a:blip r:embed="rId4">
              <a:alphaModFix/>
            </a:blip>
            <a:srcRect b="0" l="0" r="0" t="0"/>
            <a:stretch/>
          </p:blipFill>
          <p:spPr>
            <a:xfrm>
              <a:off x="11772900" y="3924300"/>
              <a:ext cx="419101" cy="2933700"/>
            </a:xfrm>
            <a:prstGeom prst="rect">
              <a:avLst/>
            </a:prstGeom>
            <a:noFill/>
            <a:ln>
              <a:noFill/>
            </a:ln>
          </p:spPr>
        </p:pic>
      </p:grpSp>
      <p:sp>
        <p:nvSpPr>
          <p:cNvPr id="610" name="Google Shape;610;p33"/>
          <p:cNvSpPr/>
          <p:nvPr/>
        </p:nvSpPr>
        <p:spPr>
          <a:xfrm>
            <a:off x="2286720"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3197775"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4108831"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5019886"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4" name="Google Shape;614;p33"/>
          <p:cNvPicPr preferRelativeResize="0"/>
          <p:nvPr/>
        </p:nvPicPr>
        <p:blipFill>
          <a:blip r:embed="rId3">
            <a:alphaModFix/>
          </a:blip>
          <a:stretch>
            <a:fillRect/>
          </a:stretch>
        </p:blipFill>
        <p:spPr>
          <a:xfrm>
            <a:off x="2011730" y="3084054"/>
            <a:ext cx="690532" cy="433583"/>
          </a:xfrm>
          <a:prstGeom prst="rect">
            <a:avLst/>
          </a:prstGeom>
          <a:noFill/>
          <a:ln cap="flat" cmpd="sng" w="28575">
            <a:solidFill>
              <a:srgbClr val="0000FF"/>
            </a:solidFill>
            <a:prstDash val="solid"/>
            <a:round/>
            <a:headEnd len="sm" w="sm" type="none"/>
            <a:tailEnd len="sm" w="sm" type="none"/>
          </a:ln>
        </p:spPr>
      </p:pic>
      <p:pic>
        <p:nvPicPr>
          <p:cNvPr id="615" name="Google Shape;615;p33"/>
          <p:cNvPicPr preferRelativeResize="0"/>
          <p:nvPr/>
        </p:nvPicPr>
        <p:blipFill rotWithShape="1">
          <a:blip r:embed="rId3">
            <a:alphaModFix/>
          </a:blip>
          <a:srcRect b="0" l="15180" r="24389" t="0"/>
          <a:stretch/>
        </p:blipFill>
        <p:spPr>
          <a:xfrm>
            <a:off x="3011725" y="3084050"/>
            <a:ext cx="417275" cy="433575"/>
          </a:xfrm>
          <a:prstGeom prst="rect">
            <a:avLst/>
          </a:prstGeom>
          <a:noFill/>
          <a:ln cap="flat" cmpd="sng" w="28575">
            <a:solidFill>
              <a:srgbClr val="0000FF"/>
            </a:solidFill>
            <a:prstDash val="solid"/>
            <a:round/>
            <a:headEnd len="sm" w="sm" type="none"/>
            <a:tailEnd len="sm" w="sm" type="none"/>
          </a:ln>
        </p:spPr>
      </p:pic>
      <p:pic>
        <p:nvPicPr>
          <p:cNvPr id="616" name="Google Shape;616;p33"/>
          <p:cNvPicPr preferRelativeResize="0"/>
          <p:nvPr/>
        </p:nvPicPr>
        <p:blipFill>
          <a:blip r:embed="rId3">
            <a:alphaModFix/>
          </a:blip>
          <a:stretch>
            <a:fillRect/>
          </a:stretch>
        </p:blipFill>
        <p:spPr>
          <a:xfrm>
            <a:off x="4744895" y="3084054"/>
            <a:ext cx="690532" cy="433583"/>
          </a:xfrm>
          <a:prstGeom prst="rect">
            <a:avLst/>
          </a:prstGeom>
          <a:noFill/>
          <a:ln cap="flat" cmpd="sng" w="28575">
            <a:solidFill>
              <a:schemeClr val="dk1"/>
            </a:solidFill>
            <a:prstDash val="solid"/>
            <a:round/>
            <a:headEnd len="sm" w="sm" type="none"/>
            <a:tailEnd len="sm" w="sm" type="none"/>
          </a:ln>
        </p:spPr>
      </p:pic>
      <p:cxnSp>
        <p:nvCxnSpPr>
          <p:cNvPr id="617" name="Google Shape;617;p33"/>
          <p:cNvCxnSpPr/>
          <p:nvPr/>
        </p:nvCxnSpPr>
        <p:spPr>
          <a:xfrm flipH="1" rot="10800000">
            <a:off x="1161762" y="1939554"/>
            <a:ext cx="4293600" cy="9300"/>
          </a:xfrm>
          <a:prstGeom prst="straightConnector1">
            <a:avLst/>
          </a:prstGeom>
          <a:noFill/>
          <a:ln cap="flat" cmpd="sng" w="19050">
            <a:solidFill>
              <a:schemeClr val="dk2"/>
            </a:solidFill>
            <a:prstDash val="solid"/>
            <a:round/>
            <a:headEnd len="med" w="med" type="none"/>
            <a:tailEnd len="med" w="med" type="none"/>
          </a:ln>
        </p:spPr>
      </p:cxnSp>
      <p:cxnSp>
        <p:nvCxnSpPr>
          <p:cNvPr id="618" name="Google Shape;618;p33"/>
          <p:cNvCxnSpPr/>
          <p:nvPr/>
        </p:nvCxnSpPr>
        <p:spPr>
          <a:xfrm>
            <a:off x="1161762" y="1856121"/>
            <a:ext cx="0" cy="185400"/>
          </a:xfrm>
          <a:prstGeom prst="straightConnector1">
            <a:avLst/>
          </a:prstGeom>
          <a:noFill/>
          <a:ln cap="flat" cmpd="sng" w="19050">
            <a:solidFill>
              <a:schemeClr val="dk2"/>
            </a:solidFill>
            <a:prstDash val="solid"/>
            <a:round/>
            <a:headEnd len="med" w="med" type="none"/>
            <a:tailEnd len="med" w="med" type="none"/>
          </a:ln>
        </p:spPr>
      </p:cxnSp>
      <p:cxnSp>
        <p:nvCxnSpPr>
          <p:cNvPr id="619" name="Google Shape;619;p33"/>
          <p:cNvCxnSpPr/>
          <p:nvPr/>
        </p:nvCxnSpPr>
        <p:spPr>
          <a:xfrm>
            <a:off x="5455173" y="1856121"/>
            <a:ext cx="0" cy="185400"/>
          </a:xfrm>
          <a:prstGeom prst="straightConnector1">
            <a:avLst/>
          </a:prstGeom>
          <a:noFill/>
          <a:ln cap="flat" cmpd="sng" w="19050">
            <a:solidFill>
              <a:schemeClr val="dk2"/>
            </a:solidFill>
            <a:prstDash val="solid"/>
            <a:round/>
            <a:headEnd len="med" w="med" type="none"/>
            <a:tailEnd len="med" w="med" type="none"/>
          </a:ln>
        </p:spPr>
      </p:cxnSp>
      <p:sp>
        <p:nvSpPr>
          <p:cNvPr id="620" name="Google Shape;620;p33"/>
          <p:cNvSpPr txBox="1"/>
          <p:nvPr/>
        </p:nvSpPr>
        <p:spPr>
          <a:xfrm>
            <a:off x="2568550" y="1597925"/>
            <a:ext cx="17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Text Description</a:t>
            </a:r>
            <a:endParaRPr/>
          </a:p>
        </p:txBody>
      </p:sp>
      <p:sp>
        <p:nvSpPr>
          <p:cNvPr id="621" name="Google Shape;621;p33"/>
          <p:cNvSpPr/>
          <p:nvPr/>
        </p:nvSpPr>
        <p:spPr>
          <a:xfrm>
            <a:off x="1100675" y="3855863"/>
            <a:ext cx="6906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endParaRPr/>
          </a:p>
        </p:txBody>
      </p:sp>
      <p:sp>
        <p:nvSpPr>
          <p:cNvPr id="622" name="Google Shape;622;p33"/>
          <p:cNvSpPr/>
          <p:nvPr/>
        </p:nvSpPr>
        <p:spPr>
          <a:xfrm>
            <a:off x="2011684" y="3855863"/>
            <a:ext cx="6906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endParaRPr/>
          </a:p>
        </p:txBody>
      </p:sp>
      <p:sp>
        <p:nvSpPr>
          <p:cNvPr id="623" name="Google Shape;623;p33"/>
          <p:cNvSpPr/>
          <p:nvPr/>
        </p:nvSpPr>
        <p:spPr>
          <a:xfrm>
            <a:off x="2922693" y="3855863"/>
            <a:ext cx="6906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endParaRPr/>
          </a:p>
        </p:txBody>
      </p:sp>
      <p:sp>
        <p:nvSpPr>
          <p:cNvPr id="624" name="Google Shape;624;p33"/>
          <p:cNvSpPr/>
          <p:nvPr/>
        </p:nvSpPr>
        <p:spPr>
          <a:xfrm>
            <a:off x="3833702" y="3855863"/>
            <a:ext cx="6906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endParaRPr/>
          </a:p>
        </p:txBody>
      </p:sp>
      <p:sp>
        <p:nvSpPr>
          <p:cNvPr id="625" name="Google Shape;625;p33"/>
          <p:cNvSpPr/>
          <p:nvPr/>
        </p:nvSpPr>
        <p:spPr>
          <a:xfrm>
            <a:off x="4744711" y="3855863"/>
            <a:ext cx="690600" cy="290400"/>
          </a:xfrm>
          <a:prstGeom prst="roundRect">
            <a:avLst>
              <a:gd fmla="val 16667" name="adj"/>
            </a:avLst>
          </a:prstGeom>
          <a:solidFill>
            <a:srgbClr val="C3E3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endParaRPr/>
          </a:p>
        </p:txBody>
      </p:sp>
      <p:sp>
        <p:nvSpPr>
          <p:cNvPr id="626" name="Google Shape;626;p33"/>
          <p:cNvSpPr/>
          <p:nvPr/>
        </p:nvSpPr>
        <p:spPr>
          <a:xfrm>
            <a:off x="5655953" y="2311564"/>
            <a:ext cx="6906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White</a:t>
            </a:r>
            <a:endParaRPr/>
          </a:p>
        </p:txBody>
      </p:sp>
      <p:sp>
        <p:nvSpPr>
          <p:cNvPr id="627" name="Google Shape;627;p33"/>
          <p:cNvSpPr/>
          <p:nvPr/>
        </p:nvSpPr>
        <p:spPr>
          <a:xfrm>
            <a:off x="6567007" y="2311564"/>
            <a:ext cx="6906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Male</a:t>
            </a:r>
            <a:endParaRPr/>
          </a:p>
        </p:txBody>
      </p:sp>
      <p:cxnSp>
        <p:nvCxnSpPr>
          <p:cNvPr id="628" name="Google Shape;628;p33"/>
          <p:cNvCxnSpPr/>
          <p:nvPr/>
        </p:nvCxnSpPr>
        <p:spPr>
          <a:xfrm flipH="1" rot="10800000">
            <a:off x="5655954" y="1939554"/>
            <a:ext cx="4293000" cy="9300"/>
          </a:xfrm>
          <a:prstGeom prst="straightConnector1">
            <a:avLst/>
          </a:prstGeom>
          <a:noFill/>
          <a:ln cap="flat" cmpd="sng" w="19050">
            <a:solidFill>
              <a:schemeClr val="dk2"/>
            </a:solidFill>
            <a:prstDash val="solid"/>
            <a:round/>
            <a:headEnd len="med" w="med" type="none"/>
            <a:tailEnd len="med" w="med" type="none"/>
          </a:ln>
        </p:spPr>
      </p:cxnSp>
      <p:cxnSp>
        <p:nvCxnSpPr>
          <p:cNvPr id="629" name="Google Shape;629;p33"/>
          <p:cNvCxnSpPr/>
          <p:nvPr/>
        </p:nvCxnSpPr>
        <p:spPr>
          <a:xfrm>
            <a:off x="5655954" y="1856121"/>
            <a:ext cx="0" cy="185400"/>
          </a:xfrm>
          <a:prstGeom prst="straightConnector1">
            <a:avLst/>
          </a:prstGeom>
          <a:noFill/>
          <a:ln cap="flat" cmpd="sng" w="19050">
            <a:solidFill>
              <a:schemeClr val="dk2"/>
            </a:solidFill>
            <a:prstDash val="solid"/>
            <a:round/>
            <a:headEnd len="med" w="med" type="none"/>
            <a:tailEnd len="med" w="med" type="none"/>
          </a:ln>
        </p:spPr>
      </p:cxnSp>
      <p:cxnSp>
        <p:nvCxnSpPr>
          <p:cNvPr id="630" name="Google Shape;630;p33"/>
          <p:cNvCxnSpPr/>
          <p:nvPr/>
        </p:nvCxnSpPr>
        <p:spPr>
          <a:xfrm>
            <a:off x="9949365" y="1856121"/>
            <a:ext cx="0" cy="185400"/>
          </a:xfrm>
          <a:prstGeom prst="straightConnector1">
            <a:avLst/>
          </a:prstGeom>
          <a:noFill/>
          <a:ln cap="flat" cmpd="sng" w="19050">
            <a:solidFill>
              <a:schemeClr val="dk2"/>
            </a:solidFill>
            <a:prstDash val="solid"/>
            <a:round/>
            <a:headEnd len="med" w="med" type="none"/>
            <a:tailEnd len="med" w="med" type="none"/>
          </a:ln>
        </p:spPr>
      </p:cxnSp>
      <p:sp>
        <p:nvSpPr>
          <p:cNvPr id="631" name="Google Shape;631;p33"/>
          <p:cNvSpPr txBox="1"/>
          <p:nvPr/>
        </p:nvSpPr>
        <p:spPr>
          <a:xfrm>
            <a:off x="6094313" y="1597925"/>
            <a:ext cx="34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Race/Gender/Emotion/Objection Tags</a:t>
            </a:r>
            <a:endParaRPr/>
          </a:p>
        </p:txBody>
      </p:sp>
      <p:sp>
        <p:nvSpPr>
          <p:cNvPr id="632" name="Google Shape;632;p33"/>
          <p:cNvSpPr/>
          <p:nvPr/>
        </p:nvSpPr>
        <p:spPr>
          <a:xfrm>
            <a:off x="5930942"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33"/>
          <p:cNvPicPr preferRelativeResize="0"/>
          <p:nvPr/>
        </p:nvPicPr>
        <p:blipFill rotWithShape="1">
          <a:blip r:embed="rId3">
            <a:alphaModFix/>
          </a:blip>
          <a:srcRect b="0" l="0" r="21476" t="33025"/>
          <a:stretch/>
        </p:blipFill>
        <p:spPr>
          <a:xfrm>
            <a:off x="5726313" y="3239675"/>
            <a:ext cx="542224" cy="290400"/>
          </a:xfrm>
          <a:prstGeom prst="rect">
            <a:avLst/>
          </a:prstGeom>
          <a:noFill/>
          <a:ln cap="flat" cmpd="sng" w="28575">
            <a:solidFill>
              <a:srgbClr val="0000FF"/>
            </a:solidFill>
            <a:prstDash val="solid"/>
            <a:round/>
            <a:headEnd len="sm" w="sm" type="none"/>
            <a:tailEnd len="sm" w="sm" type="none"/>
          </a:ln>
        </p:spPr>
      </p:pic>
      <p:pic>
        <p:nvPicPr>
          <p:cNvPr id="634" name="Google Shape;634;p33"/>
          <p:cNvPicPr preferRelativeResize="0"/>
          <p:nvPr/>
        </p:nvPicPr>
        <p:blipFill rotWithShape="1">
          <a:blip r:embed="rId3">
            <a:alphaModFix/>
          </a:blip>
          <a:srcRect b="0" l="21476" r="0" t="33025"/>
          <a:stretch/>
        </p:blipFill>
        <p:spPr>
          <a:xfrm>
            <a:off x="6641539" y="3239674"/>
            <a:ext cx="542224" cy="290400"/>
          </a:xfrm>
          <a:prstGeom prst="rect">
            <a:avLst/>
          </a:prstGeom>
          <a:noFill/>
          <a:ln cap="flat" cmpd="sng" w="28575">
            <a:solidFill>
              <a:srgbClr val="0000FF"/>
            </a:solidFill>
            <a:prstDash val="solid"/>
            <a:round/>
            <a:headEnd len="sm" w="sm" type="none"/>
            <a:tailEnd len="sm" w="sm" type="none"/>
          </a:ln>
        </p:spPr>
      </p:pic>
      <p:sp>
        <p:nvSpPr>
          <p:cNvPr id="635" name="Google Shape;635;p33"/>
          <p:cNvSpPr/>
          <p:nvPr/>
        </p:nvSpPr>
        <p:spPr>
          <a:xfrm>
            <a:off x="6841997"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5655720" y="3855863"/>
            <a:ext cx="6906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
            </a:r>
            <a:endParaRPr/>
          </a:p>
        </p:txBody>
      </p:sp>
      <p:sp>
        <p:nvSpPr>
          <p:cNvPr id="637" name="Google Shape;637;p33"/>
          <p:cNvSpPr/>
          <p:nvPr/>
        </p:nvSpPr>
        <p:spPr>
          <a:xfrm>
            <a:off x="6566728" y="3855863"/>
            <a:ext cx="6906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
            </a:r>
            <a:endParaRPr/>
          </a:p>
        </p:txBody>
      </p:sp>
      <p:sp>
        <p:nvSpPr>
          <p:cNvPr id="638" name="Google Shape;638;p33"/>
          <p:cNvSpPr/>
          <p:nvPr/>
        </p:nvSpPr>
        <p:spPr>
          <a:xfrm>
            <a:off x="7478451" y="2311564"/>
            <a:ext cx="6906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Sad</a:t>
            </a:r>
            <a:endParaRPr/>
          </a:p>
        </p:txBody>
      </p:sp>
      <p:sp>
        <p:nvSpPr>
          <p:cNvPr id="639" name="Google Shape;639;p33"/>
          <p:cNvSpPr/>
          <p:nvPr/>
        </p:nvSpPr>
        <p:spPr>
          <a:xfrm>
            <a:off x="9371005" y="2311564"/>
            <a:ext cx="6906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[SEP]</a:t>
            </a:r>
            <a:endParaRPr/>
          </a:p>
        </p:txBody>
      </p:sp>
      <p:sp>
        <p:nvSpPr>
          <p:cNvPr id="640" name="Google Shape;640;p33"/>
          <p:cNvSpPr/>
          <p:nvPr/>
        </p:nvSpPr>
        <p:spPr>
          <a:xfrm>
            <a:off x="7753428"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33"/>
          <p:cNvPicPr preferRelativeResize="0"/>
          <p:nvPr/>
        </p:nvPicPr>
        <p:blipFill>
          <a:blip r:embed="rId3">
            <a:alphaModFix/>
          </a:blip>
          <a:stretch>
            <a:fillRect/>
          </a:stretch>
        </p:blipFill>
        <p:spPr>
          <a:xfrm>
            <a:off x="7478482" y="3083988"/>
            <a:ext cx="690532" cy="433583"/>
          </a:xfrm>
          <a:prstGeom prst="rect">
            <a:avLst/>
          </a:prstGeom>
          <a:noFill/>
          <a:ln cap="flat" cmpd="sng" w="28575">
            <a:solidFill>
              <a:srgbClr val="0000FF"/>
            </a:solidFill>
            <a:prstDash val="solid"/>
            <a:round/>
            <a:headEnd len="sm" w="sm" type="none"/>
            <a:tailEnd len="sm" w="sm" type="none"/>
          </a:ln>
        </p:spPr>
      </p:pic>
      <p:pic>
        <p:nvPicPr>
          <p:cNvPr id="642" name="Google Shape;642;p33"/>
          <p:cNvPicPr preferRelativeResize="0"/>
          <p:nvPr/>
        </p:nvPicPr>
        <p:blipFill>
          <a:blip r:embed="rId3">
            <a:alphaModFix/>
          </a:blip>
          <a:stretch>
            <a:fillRect/>
          </a:stretch>
        </p:blipFill>
        <p:spPr>
          <a:xfrm>
            <a:off x="9371099" y="3083988"/>
            <a:ext cx="690532" cy="433583"/>
          </a:xfrm>
          <a:prstGeom prst="rect">
            <a:avLst/>
          </a:prstGeom>
          <a:noFill/>
          <a:ln cap="flat" cmpd="sng" w="28575">
            <a:solidFill>
              <a:schemeClr val="dk1"/>
            </a:solidFill>
            <a:prstDash val="solid"/>
            <a:round/>
            <a:headEnd len="sm" w="sm" type="none"/>
            <a:tailEnd len="sm" w="sm" type="none"/>
          </a:ln>
        </p:spPr>
      </p:pic>
      <p:sp>
        <p:nvSpPr>
          <p:cNvPr id="643" name="Google Shape;643;p33"/>
          <p:cNvSpPr/>
          <p:nvPr/>
        </p:nvSpPr>
        <p:spPr>
          <a:xfrm>
            <a:off x="9645996"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7478206" y="3855863"/>
            <a:ext cx="6906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
            </a:r>
            <a:endParaRPr/>
          </a:p>
        </p:txBody>
      </p:sp>
      <p:sp>
        <p:nvSpPr>
          <p:cNvPr id="645" name="Google Shape;645;p33"/>
          <p:cNvSpPr/>
          <p:nvPr/>
        </p:nvSpPr>
        <p:spPr>
          <a:xfrm>
            <a:off x="9370961" y="3855863"/>
            <a:ext cx="6906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
            </a:r>
            <a:endParaRPr/>
          </a:p>
        </p:txBody>
      </p:sp>
      <p:sp>
        <p:nvSpPr>
          <p:cNvPr id="646" name="Google Shape;646;p33"/>
          <p:cNvSpPr/>
          <p:nvPr/>
        </p:nvSpPr>
        <p:spPr>
          <a:xfrm>
            <a:off x="8389871" y="2311564"/>
            <a:ext cx="8034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Person</a:t>
            </a:r>
            <a:endParaRPr/>
          </a:p>
        </p:txBody>
      </p:sp>
      <p:sp>
        <p:nvSpPr>
          <p:cNvPr id="647" name="Google Shape;647;p33"/>
          <p:cNvSpPr/>
          <p:nvPr/>
        </p:nvSpPr>
        <p:spPr>
          <a:xfrm>
            <a:off x="8664859"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33"/>
          <p:cNvPicPr preferRelativeResize="0"/>
          <p:nvPr/>
        </p:nvPicPr>
        <p:blipFill>
          <a:blip r:embed="rId3">
            <a:alphaModFix/>
          </a:blip>
          <a:stretch>
            <a:fillRect/>
          </a:stretch>
        </p:blipFill>
        <p:spPr>
          <a:xfrm>
            <a:off x="8389866" y="3101296"/>
            <a:ext cx="690532" cy="433583"/>
          </a:xfrm>
          <a:prstGeom prst="rect">
            <a:avLst/>
          </a:prstGeom>
          <a:noFill/>
          <a:ln cap="flat" cmpd="sng" w="28575">
            <a:solidFill>
              <a:srgbClr val="0000FF"/>
            </a:solidFill>
            <a:prstDash val="solid"/>
            <a:round/>
            <a:headEnd len="sm" w="sm" type="none"/>
            <a:tailEnd len="sm" w="sm" type="none"/>
          </a:ln>
        </p:spPr>
      </p:pic>
      <p:sp>
        <p:nvSpPr>
          <p:cNvPr id="649" name="Google Shape;649;p33"/>
          <p:cNvSpPr/>
          <p:nvPr/>
        </p:nvSpPr>
        <p:spPr>
          <a:xfrm>
            <a:off x="8424583" y="3855863"/>
            <a:ext cx="690600" cy="290400"/>
          </a:xfrm>
          <a:prstGeom prst="roundRect">
            <a:avLst>
              <a:gd fmla="val 16667" name="adj"/>
            </a:avLst>
          </a:prstGeom>
          <a:solidFill>
            <a:srgbClr val="A3F2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t>
            </a:r>
            <a:endParaRPr/>
          </a:p>
        </p:txBody>
      </p:sp>
      <p:sp>
        <p:nvSpPr>
          <p:cNvPr id="650" name="Google Shape;650;p33"/>
          <p:cNvSpPr/>
          <p:nvPr/>
        </p:nvSpPr>
        <p:spPr>
          <a:xfrm>
            <a:off x="10325721" y="2311564"/>
            <a:ext cx="690600" cy="290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t>
            </a:r>
            <a:r>
              <a:rPr lang="en-US"/>
              <a:t>IMG</a:t>
            </a:r>
            <a:r>
              <a:rPr lang="en-US"/>
              <a:t>]</a:t>
            </a:r>
            <a:endParaRPr/>
          </a:p>
        </p:txBody>
      </p:sp>
      <p:sp>
        <p:nvSpPr>
          <p:cNvPr id="651" name="Google Shape;651;p33"/>
          <p:cNvSpPr/>
          <p:nvPr/>
        </p:nvSpPr>
        <p:spPr>
          <a:xfrm>
            <a:off x="10627133"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33"/>
          <p:cNvPicPr preferRelativeResize="0"/>
          <p:nvPr/>
        </p:nvPicPr>
        <p:blipFill rotWithShape="1">
          <a:blip r:embed="rId3">
            <a:alphaModFix/>
          </a:blip>
          <a:srcRect b="25987" l="32148" r="45270" t="46524"/>
          <a:stretch/>
        </p:blipFill>
        <p:spPr>
          <a:xfrm>
            <a:off x="10352338" y="3083981"/>
            <a:ext cx="690532" cy="527795"/>
          </a:xfrm>
          <a:prstGeom prst="rect">
            <a:avLst/>
          </a:prstGeom>
          <a:noFill/>
          <a:ln cap="flat" cmpd="sng" w="38100">
            <a:solidFill>
              <a:schemeClr val="dk1"/>
            </a:solidFill>
            <a:prstDash val="solid"/>
            <a:round/>
            <a:headEnd len="sm" w="sm" type="none"/>
            <a:tailEnd len="sm" w="sm" type="none"/>
          </a:ln>
        </p:spPr>
      </p:pic>
      <p:sp>
        <p:nvSpPr>
          <p:cNvPr id="653" name="Google Shape;653;p33"/>
          <p:cNvSpPr/>
          <p:nvPr/>
        </p:nvSpPr>
        <p:spPr>
          <a:xfrm>
            <a:off x="11280437" y="2311564"/>
            <a:ext cx="690600" cy="290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[IMG]</a:t>
            </a:r>
            <a:endParaRPr/>
          </a:p>
        </p:txBody>
      </p:sp>
      <p:sp>
        <p:nvSpPr>
          <p:cNvPr id="654" name="Google Shape;654;p33"/>
          <p:cNvSpPr/>
          <p:nvPr/>
        </p:nvSpPr>
        <p:spPr>
          <a:xfrm>
            <a:off x="11538563" y="2771964"/>
            <a:ext cx="140400" cy="1419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33"/>
          <p:cNvPicPr preferRelativeResize="0"/>
          <p:nvPr/>
        </p:nvPicPr>
        <p:blipFill>
          <a:blip r:embed="rId3">
            <a:alphaModFix/>
          </a:blip>
          <a:stretch>
            <a:fillRect/>
          </a:stretch>
        </p:blipFill>
        <p:spPr>
          <a:xfrm>
            <a:off x="11263713" y="3083988"/>
            <a:ext cx="690532" cy="433583"/>
          </a:xfrm>
          <a:prstGeom prst="rect">
            <a:avLst/>
          </a:prstGeom>
          <a:noFill/>
          <a:ln cap="flat" cmpd="sng" w="28575">
            <a:solidFill>
              <a:schemeClr val="dk1"/>
            </a:solidFill>
            <a:prstDash val="solid"/>
            <a:round/>
            <a:headEnd len="sm" w="sm" type="none"/>
            <a:tailEnd len="sm" w="sm" type="none"/>
          </a:ln>
        </p:spPr>
      </p:pic>
      <p:sp>
        <p:nvSpPr>
          <p:cNvPr id="656" name="Google Shape;656;p33"/>
          <p:cNvSpPr/>
          <p:nvPr/>
        </p:nvSpPr>
        <p:spPr>
          <a:xfrm>
            <a:off x="10317338" y="3855863"/>
            <a:ext cx="690600" cy="290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a:t>
            </a:r>
            <a:endParaRPr/>
          </a:p>
        </p:txBody>
      </p:sp>
      <p:sp>
        <p:nvSpPr>
          <p:cNvPr id="657" name="Google Shape;657;p33"/>
          <p:cNvSpPr/>
          <p:nvPr/>
        </p:nvSpPr>
        <p:spPr>
          <a:xfrm>
            <a:off x="11263716" y="3855863"/>
            <a:ext cx="690600" cy="290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a:t>
            </a:r>
            <a:endParaRPr/>
          </a:p>
        </p:txBody>
      </p:sp>
      <p:cxnSp>
        <p:nvCxnSpPr>
          <p:cNvPr id="658" name="Google Shape;658;p33"/>
          <p:cNvCxnSpPr/>
          <p:nvPr/>
        </p:nvCxnSpPr>
        <p:spPr>
          <a:xfrm flipH="1" rot="10800000">
            <a:off x="10317350" y="1934933"/>
            <a:ext cx="1636800" cy="9300"/>
          </a:xfrm>
          <a:prstGeom prst="straightConnector1">
            <a:avLst/>
          </a:prstGeom>
          <a:noFill/>
          <a:ln cap="flat" cmpd="sng" w="19050">
            <a:solidFill>
              <a:schemeClr val="dk2"/>
            </a:solidFill>
            <a:prstDash val="solid"/>
            <a:round/>
            <a:headEnd len="med" w="med" type="none"/>
            <a:tailEnd len="med" w="med" type="none"/>
          </a:ln>
        </p:spPr>
      </p:cxnSp>
      <p:cxnSp>
        <p:nvCxnSpPr>
          <p:cNvPr id="659" name="Google Shape;659;p33"/>
          <p:cNvCxnSpPr/>
          <p:nvPr/>
        </p:nvCxnSpPr>
        <p:spPr>
          <a:xfrm>
            <a:off x="10317350" y="1851500"/>
            <a:ext cx="0" cy="185400"/>
          </a:xfrm>
          <a:prstGeom prst="straightConnector1">
            <a:avLst/>
          </a:prstGeom>
          <a:noFill/>
          <a:ln cap="flat" cmpd="sng" w="19050">
            <a:solidFill>
              <a:schemeClr val="dk2"/>
            </a:solidFill>
            <a:prstDash val="solid"/>
            <a:round/>
            <a:headEnd len="med" w="med" type="none"/>
            <a:tailEnd len="med" w="med" type="none"/>
          </a:ln>
        </p:spPr>
      </p:cxnSp>
      <p:cxnSp>
        <p:nvCxnSpPr>
          <p:cNvPr id="660" name="Google Shape;660;p33"/>
          <p:cNvCxnSpPr/>
          <p:nvPr/>
        </p:nvCxnSpPr>
        <p:spPr>
          <a:xfrm>
            <a:off x="11954250" y="1851500"/>
            <a:ext cx="0" cy="185400"/>
          </a:xfrm>
          <a:prstGeom prst="straightConnector1">
            <a:avLst/>
          </a:prstGeom>
          <a:noFill/>
          <a:ln cap="flat" cmpd="sng" w="19050">
            <a:solidFill>
              <a:schemeClr val="dk2"/>
            </a:solidFill>
            <a:prstDash val="solid"/>
            <a:round/>
            <a:headEnd len="med" w="med" type="none"/>
            <a:tailEnd len="med" w="med" type="none"/>
          </a:ln>
        </p:spPr>
      </p:cxnSp>
      <p:sp>
        <p:nvSpPr>
          <p:cNvPr id="661" name="Google Shape;661;p33"/>
          <p:cNvSpPr txBox="1"/>
          <p:nvPr/>
        </p:nvSpPr>
        <p:spPr>
          <a:xfrm>
            <a:off x="10317350" y="1597925"/>
            <a:ext cx="170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Image Regions</a:t>
            </a:r>
            <a:endParaRPr/>
          </a:p>
        </p:txBody>
      </p:sp>
      <p:sp>
        <p:nvSpPr>
          <p:cNvPr id="662" name="Google Shape;662;p33"/>
          <p:cNvSpPr txBox="1"/>
          <p:nvPr/>
        </p:nvSpPr>
        <p:spPr>
          <a:xfrm>
            <a:off x="84650" y="2130200"/>
            <a:ext cx="115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Token Embedding</a:t>
            </a:r>
            <a:endParaRPr>
              <a:latin typeface="Calibri"/>
              <a:ea typeface="Calibri"/>
              <a:cs typeface="Calibri"/>
              <a:sym typeface="Calibri"/>
            </a:endParaRPr>
          </a:p>
        </p:txBody>
      </p:sp>
      <p:sp>
        <p:nvSpPr>
          <p:cNvPr id="663" name="Google Shape;663;p33"/>
          <p:cNvSpPr txBox="1"/>
          <p:nvPr/>
        </p:nvSpPr>
        <p:spPr>
          <a:xfrm>
            <a:off x="84650" y="2885188"/>
            <a:ext cx="115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Visual Feature</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Embedding</a:t>
            </a:r>
            <a:endParaRPr>
              <a:latin typeface="Calibri"/>
              <a:ea typeface="Calibri"/>
              <a:cs typeface="Calibri"/>
              <a:sym typeface="Calibri"/>
            </a:endParaRPr>
          </a:p>
        </p:txBody>
      </p:sp>
      <p:sp>
        <p:nvSpPr>
          <p:cNvPr id="664" name="Google Shape;664;p33"/>
          <p:cNvSpPr txBox="1"/>
          <p:nvPr/>
        </p:nvSpPr>
        <p:spPr>
          <a:xfrm>
            <a:off x="84650" y="3619338"/>
            <a:ext cx="115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Token</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Type</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Embedding</a:t>
            </a:r>
            <a:endParaRPr>
              <a:latin typeface="Calibri"/>
              <a:ea typeface="Calibri"/>
              <a:cs typeface="Calibri"/>
              <a:sym typeface="Calibri"/>
            </a:endParaRPr>
          </a:p>
        </p:txBody>
      </p:sp>
      <p:cxnSp>
        <p:nvCxnSpPr>
          <p:cNvPr id="665" name="Google Shape;665;p33"/>
          <p:cNvCxnSpPr>
            <a:stCxn id="621" idx="2"/>
          </p:cNvCxnSpPr>
          <p:nvPr/>
        </p:nvCxnSpPr>
        <p:spPr>
          <a:xfrm>
            <a:off x="1445975"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66" name="Google Shape;666;p33"/>
          <p:cNvCxnSpPr/>
          <p:nvPr/>
        </p:nvCxnSpPr>
        <p:spPr>
          <a:xfrm>
            <a:off x="2354987"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67" name="Google Shape;667;p33"/>
          <p:cNvCxnSpPr/>
          <p:nvPr/>
        </p:nvCxnSpPr>
        <p:spPr>
          <a:xfrm>
            <a:off x="3266037"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68" name="Google Shape;668;p33"/>
          <p:cNvCxnSpPr/>
          <p:nvPr/>
        </p:nvCxnSpPr>
        <p:spPr>
          <a:xfrm>
            <a:off x="4177075"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69" name="Google Shape;669;p33"/>
          <p:cNvCxnSpPr/>
          <p:nvPr/>
        </p:nvCxnSpPr>
        <p:spPr>
          <a:xfrm>
            <a:off x="5088125"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70" name="Google Shape;670;p33"/>
          <p:cNvCxnSpPr/>
          <p:nvPr/>
        </p:nvCxnSpPr>
        <p:spPr>
          <a:xfrm>
            <a:off x="5999062"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71" name="Google Shape;671;p33"/>
          <p:cNvCxnSpPr/>
          <p:nvPr/>
        </p:nvCxnSpPr>
        <p:spPr>
          <a:xfrm>
            <a:off x="6909975"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72" name="Google Shape;672;p33"/>
          <p:cNvCxnSpPr/>
          <p:nvPr/>
        </p:nvCxnSpPr>
        <p:spPr>
          <a:xfrm>
            <a:off x="7820900"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73" name="Google Shape;673;p33"/>
          <p:cNvCxnSpPr/>
          <p:nvPr/>
        </p:nvCxnSpPr>
        <p:spPr>
          <a:xfrm>
            <a:off x="8789625"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74" name="Google Shape;674;p33"/>
          <p:cNvCxnSpPr/>
          <p:nvPr/>
        </p:nvCxnSpPr>
        <p:spPr>
          <a:xfrm>
            <a:off x="9714250"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75" name="Google Shape;675;p33"/>
          <p:cNvCxnSpPr/>
          <p:nvPr/>
        </p:nvCxnSpPr>
        <p:spPr>
          <a:xfrm>
            <a:off x="10695662" y="4146263"/>
            <a:ext cx="3900" cy="362100"/>
          </a:xfrm>
          <a:prstGeom prst="straightConnector1">
            <a:avLst/>
          </a:prstGeom>
          <a:noFill/>
          <a:ln cap="flat" cmpd="sng" w="9525">
            <a:solidFill>
              <a:schemeClr val="dk2"/>
            </a:solidFill>
            <a:prstDash val="solid"/>
            <a:round/>
            <a:headEnd len="med" w="med" type="none"/>
            <a:tailEnd len="med" w="med" type="triangle"/>
          </a:ln>
        </p:spPr>
      </p:cxnSp>
      <p:cxnSp>
        <p:nvCxnSpPr>
          <p:cNvPr id="676" name="Google Shape;676;p33"/>
          <p:cNvCxnSpPr/>
          <p:nvPr/>
        </p:nvCxnSpPr>
        <p:spPr>
          <a:xfrm>
            <a:off x="11607600" y="4146263"/>
            <a:ext cx="3900" cy="362100"/>
          </a:xfrm>
          <a:prstGeom prst="straightConnector1">
            <a:avLst/>
          </a:prstGeom>
          <a:noFill/>
          <a:ln cap="flat" cmpd="sng" w="9525">
            <a:solidFill>
              <a:schemeClr val="dk2"/>
            </a:solidFill>
            <a:prstDash val="solid"/>
            <a:round/>
            <a:headEnd len="med" w="med" type="none"/>
            <a:tailEnd len="med" w="med" type="triangle"/>
          </a:ln>
        </p:spPr>
      </p:cxnSp>
      <p:sp>
        <p:nvSpPr>
          <p:cNvPr id="677" name="Google Shape;677;p33"/>
          <p:cNvSpPr/>
          <p:nvPr/>
        </p:nvSpPr>
        <p:spPr>
          <a:xfrm>
            <a:off x="1021525" y="4652850"/>
            <a:ext cx="10953900" cy="40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Visual Bert Classifier</a:t>
            </a:r>
            <a:endParaRPr/>
          </a:p>
        </p:txBody>
      </p:sp>
      <p:sp>
        <p:nvSpPr>
          <p:cNvPr id="678" name="Google Shape;678;p33"/>
          <p:cNvSpPr/>
          <p:nvPr/>
        </p:nvSpPr>
        <p:spPr>
          <a:xfrm>
            <a:off x="4857750" y="5408075"/>
            <a:ext cx="1564600" cy="615600"/>
          </a:xfrm>
          <a:prstGeom prst="flowChartInputOutput">
            <a:avLst/>
          </a:prstGeom>
          <a:solidFill>
            <a:srgbClr val="EA9999"/>
          </a:solidFill>
          <a:ln cap="flat" cmpd="sng" w="9525">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txBox="1"/>
          <p:nvPr/>
        </p:nvSpPr>
        <p:spPr>
          <a:xfrm>
            <a:off x="5088125" y="5515775"/>
            <a:ext cx="12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434343"/>
                </a:solidFill>
              </a:rPr>
              <a:t>Non-Hateful</a:t>
            </a:r>
            <a:endParaRPr>
              <a:solidFill>
                <a:srgbClr val="434343"/>
              </a:solidFill>
            </a:endParaRPr>
          </a:p>
        </p:txBody>
      </p:sp>
      <p:sp>
        <p:nvSpPr>
          <p:cNvPr id="680" name="Google Shape;680;p33"/>
          <p:cNvSpPr txBox="1"/>
          <p:nvPr/>
        </p:nvSpPr>
        <p:spPr>
          <a:xfrm>
            <a:off x="6784125" y="5515775"/>
            <a:ext cx="11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434343"/>
                </a:solidFill>
              </a:rPr>
              <a:t>Hateful</a:t>
            </a:r>
            <a:endParaRPr>
              <a:solidFill>
                <a:srgbClr val="434343"/>
              </a:solidFill>
            </a:endParaRPr>
          </a:p>
        </p:txBody>
      </p:sp>
      <p:sp>
        <p:nvSpPr>
          <p:cNvPr id="681" name="Google Shape;681;p33"/>
          <p:cNvSpPr/>
          <p:nvPr/>
        </p:nvSpPr>
        <p:spPr>
          <a:xfrm>
            <a:off x="6376625" y="5400175"/>
            <a:ext cx="1564600" cy="615600"/>
          </a:xfrm>
          <a:prstGeom prst="flowChartInputOutput">
            <a:avLst/>
          </a:prstGeom>
          <a:solidFill>
            <a:srgbClr val="000000">
              <a:alpha val="0"/>
            </a:srgbClr>
          </a:solidFill>
          <a:ln cap="flat" cmpd="sng" w="9525">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 name="Google Shape;682;p33"/>
          <p:cNvCxnSpPr>
            <a:stCxn id="677" idx="2"/>
            <a:endCxn id="678" idx="0"/>
          </p:cNvCxnSpPr>
          <p:nvPr/>
        </p:nvCxnSpPr>
        <p:spPr>
          <a:xfrm flipH="1">
            <a:off x="5796475" y="5053050"/>
            <a:ext cx="702000" cy="354900"/>
          </a:xfrm>
          <a:prstGeom prst="straightConnector1">
            <a:avLst/>
          </a:prstGeom>
          <a:noFill/>
          <a:ln cap="flat" cmpd="sng" w="9525">
            <a:solidFill>
              <a:schemeClr val="dk2"/>
            </a:solidFill>
            <a:prstDash val="solid"/>
            <a:round/>
            <a:headEnd len="med" w="med" type="none"/>
            <a:tailEnd len="med" w="med" type="triangle"/>
          </a:ln>
        </p:spPr>
      </p:cxnSp>
      <p:pic>
        <p:nvPicPr>
          <p:cNvPr id="683" name="Google Shape;683;p33"/>
          <p:cNvPicPr preferRelativeResize="0"/>
          <p:nvPr/>
        </p:nvPicPr>
        <p:blipFill rotWithShape="1">
          <a:blip r:embed="rId3">
            <a:alphaModFix/>
          </a:blip>
          <a:srcRect b="0" l="22833" r="0" t="22570"/>
          <a:stretch/>
        </p:blipFill>
        <p:spPr>
          <a:xfrm>
            <a:off x="3881177" y="3117450"/>
            <a:ext cx="635198" cy="400200"/>
          </a:xfrm>
          <a:prstGeom prst="rect">
            <a:avLst/>
          </a:prstGeom>
          <a:noFill/>
          <a:ln cap="flat" cmpd="sng" w="28575">
            <a:solidFill>
              <a:srgbClr val="0000FF"/>
            </a:solidFill>
            <a:prstDash val="solid"/>
            <a:round/>
            <a:headEnd len="sm" w="sm" type="none"/>
            <a:tailEnd len="sm" w="sm" type="none"/>
          </a:ln>
        </p:spPr>
      </p:pic>
      <p:sp>
        <p:nvSpPr>
          <p:cNvPr id="684" name="Google Shape;684;p33"/>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8" name="Shape 688"/>
        <p:cNvGrpSpPr/>
        <p:nvPr/>
      </p:nvGrpSpPr>
      <p:grpSpPr>
        <a:xfrm>
          <a:off x="0" y="0"/>
          <a:ext cx="0" cy="0"/>
          <a:chOff x="0" y="0"/>
          <a:chExt cx="0" cy="0"/>
        </a:xfrm>
      </p:grpSpPr>
      <p:grpSp>
        <p:nvGrpSpPr>
          <p:cNvPr id="689" name="Google Shape;689;p34"/>
          <p:cNvGrpSpPr/>
          <p:nvPr/>
        </p:nvGrpSpPr>
        <p:grpSpPr>
          <a:xfrm>
            <a:off x="0" y="0"/>
            <a:ext cx="12192001" cy="6858000"/>
            <a:chOff x="0" y="0"/>
            <a:chExt cx="12192001" cy="6858000"/>
          </a:xfrm>
        </p:grpSpPr>
        <p:pic>
          <p:nvPicPr>
            <p:cNvPr id="690" name="Google Shape;690;p3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691" name="Google Shape;691;p3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692" name="Google Shape;692;p3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693" name="Google Shape;693;p3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694" name="Google Shape;694;p3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695" name="Google Shape;695;p3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696" name="Google Shape;696;p3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697" name="Google Shape;697;p3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698" name="Google Shape;698;p34"/>
          <p:cNvSpPr txBox="1"/>
          <p:nvPr/>
        </p:nvSpPr>
        <p:spPr>
          <a:xfrm>
            <a:off x="1473200" y="2470150"/>
            <a:ext cx="1566228" cy="9588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7200" u="none" cap="none" strike="noStrike">
                <a:solidFill>
                  <a:srgbClr val="BDBDBD"/>
                </a:solidFill>
                <a:latin typeface="Impact"/>
                <a:ea typeface="Impact"/>
                <a:cs typeface="Impact"/>
                <a:sym typeface="Impact"/>
              </a:rPr>
              <a:t>03</a:t>
            </a:r>
            <a:endParaRPr b="0" i="0" sz="1100" u="none" cap="none" strike="noStrike">
              <a:solidFill>
                <a:schemeClr val="dk1"/>
              </a:solidFill>
              <a:latin typeface="Calibri"/>
              <a:ea typeface="Calibri"/>
              <a:cs typeface="Calibri"/>
              <a:sym typeface="Calibri"/>
            </a:endParaRPr>
          </a:p>
        </p:txBody>
      </p:sp>
      <p:sp>
        <p:nvSpPr>
          <p:cNvPr id="699" name="Google Shape;699;p34"/>
          <p:cNvSpPr/>
          <p:nvPr/>
        </p:nvSpPr>
        <p:spPr>
          <a:xfrm>
            <a:off x="0" y="2928176"/>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700" name="Google Shape;700;p34"/>
          <p:cNvSpPr/>
          <p:nvPr/>
        </p:nvSpPr>
        <p:spPr>
          <a:xfrm>
            <a:off x="11887200" y="1143000"/>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pic>
        <p:nvPicPr>
          <p:cNvPr id="701" name="Google Shape;701;p34"/>
          <p:cNvPicPr preferRelativeResize="0"/>
          <p:nvPr/>
        </p:nvPicPr>
        <p:blipFill rotWithShape="1">
          <a:blip r:embed="rId4">
            <a:alphaModFix/>
          </a:blip>
          <a:srcRect b="0" l="0" r="0" t="0"/>
          <a:stretch/>
        </p:blipFill>
        <p:spPr>
          <a:xfrm>
            <a:off x="6439078" y="1512786"/>
            <a:ext cx="4762500" cy="3571875"/>
          </a:xfrm>
          <a:prstGeom prst="rect">
            <a:avLst/>
          </a:prstGeom>
          <a:noFill/>
          <a:ln>
            <a:noFill/>
          </a:ln>
        </p:spPr>
      </p:pic>
      <p:sp>
        <p:nvSpPr>
          <p:cNvPr id="702" name="Google Shape;702;p34"/>
          <p:cNvSpPr txBox="1"/>
          <p:nvPr/>
        </p:nvSpPr>
        <p:spPr>
          <a:xfrm>
            <a:off x="1473200" y="3524250"/>
            <a:ext cx="4320019" cy="400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2800" u="none" cap="none" strike="noStrike">
                <a:solidFill>
                  <a:srgbClr val="225870"/>
                </a:solidFill>
                <a:latin typeface="Microsoft Yahei"/>
                <a:ea typeface="Microsoft Yahei"/>
                <a:cs typeface="Microsoft Yahei"/>
                <a:sym typeface="Microsoft Yahei"/>
              </a:rPr>
              <a:t>Performance Evaluation</a:t>
            </a:r>
            <a:endParaRPr b="0" i="0" sz="1100" u="none" cap="none" strike="noStrike">
              <a:solidFill>
                <a:schemeClr val="dk1"/>
              </a:solidFill>
              <a:latin typeface="Calibri"/>
              <a:ea typeface="Calibri"/>
              <a:cs typeface="Calibri"/>
              <a:sym typeface="Calibri"/>
            </a:endParaRPr>
          </a:p>
        </p:txBody>
      </p:sp>
      <p:sp>
        <p:nvSpPr>
          <p:cNvPr id="703" name="Google Shape;703;p34"/>
          <p:cNvSpPr txBox="1"/>
          <p:nvPr>
            <p:ph idx="12" type="sldNum"/>
          </p:nvPr>
        </p:nvSpPr>
        <p:spPr>
          <a:xfrm>
            <a:off x="9835850" y="62785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7" name="Shape 707"/>
        <p:cNvGrpSpPr/>
        <p:nvPr/>
      </p:nvGrpSpPr>
      <p:grpSpPr>
        <a:xfrm>
          <a:off x="0" y="0"/>
          <a:ext cx="0" cy="0"/>
          <a:chOff x="0" y="0"/>
          <a:chExt cx="0" cy="0"/>
        </a:xfrm>
      </p:grpSpPr>
      <p:grpSp>
        <p:nvGrpSpPr>
          <p:cNvPr id="708" name="Google Shape;708;p35"/>
          <p:cNvGrpSpPr/>
          <p:nvPr/>
        </p:nvGrpSpPr>
        <p:grpSpPr>
          <a:xfrm>
            <a:off x="0" y="0"/>
            <a:ext cx="12192001" cy="6858000"/>
            <a:chOff x="0" y="0"/>
            <a:chExt cx="12192001" cy="6858000"/>
          </a:xfrm>
        </p:grpSpPr>
        <p:pic>
          <p:nvPicPr>
            <p:cNvPr id="709" name="Google Shape;709;p35"/>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10" name="Google Shape;710;p35"/>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711" name="Google Shape;711;p35"/>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712" name="Google Shape;712;p35"/>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713" name="Google Shape;713;p35"/>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714" name="Google Shape;714;p35"/>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715" name="Google Shape;715;p35"/>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716" name="Google Shape;716;p35"/>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pic>
        <p:nvPicPr>
          <p:cNvPr id="717" name="Google Shape;717;p35"/>
          <p:cNvPicPr preferRelativeResize="0"/>
          <p:nvPr/>
        </p:nvPicPr>
        <p:blipFill rotWithShape="1">
          <a:blip r:embed="rId4">
            <a:alphaModFix/>
          </a:blip>
          <a:srcRect b="0" l="0" r="0" t="0"/>
          <a:stretch/>
        </p:blipFill>
        <p:spPr>
          <a:xfrm>
            <a:off x="352425" y="521534"/>
            <a:ext cx="396040" cy="396040"/>
          </a:xfrm>
          <a:prstGeom prst="rect">
            <a:avLst/>
          </a:prstGeom>
          <a:noFill/>
          <a:ln>
            <a:noFill/>
          </a:ln>
        </p:spPr>
      </p:pic>
      <p:sp>
        <p:nvSpPr>
          <p:cNvPr id="718" name="Google Shape;718;p35"/>
          <p:cNvSpPr/>
          <p:nvPr/>
        </p:nvSpPr>
        <p:spPr>
          <a:xfrm>
            <a:off x="11839575" y="521534"/>
            <a:ext cx="47625" cy="227765"/>
          </a:xfrm>
          <a:custGeom>
            <a:rect b="b" l="l" r="r" t="t"/>
            <a:pathLst>
              <a:path extrusionOk="0" h="227765" w="47625">
                <a:moveTo>
                  <a:pt x="0" y="0"/>
                </a:moveTo>
                <a:lnTo>
                  <a:pt x="47625" y="0"/>
                </a:lnTo>
                <a:lnTo>
                  <a:pt x="47625" y="227765"/>
                </a:lnTo>
                <a:lnTo>
                  <a:pt x="0" y="227765"/>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719" name="Google Shape;719;p35"/>
          <p:cNvSpPr/>
          <p:nvPr/>
        </p:nvSpPr>
        <p:spPr>
          <a:xfrm rot="1560000">
            <a:off x="11745379" y="523321"/>
            <a:ext cx="45719" cy="227765"/>
          </a:xfrm>
          <a:custGeom>
            <a:rect b="b" l="l" r="r" t="t"/>
            <a:pathLst>
              <a:path extrusionOk="0" h="227765" w="45719">
                <a:moveTo>
                  <a:pt x="0" y="0"/>
                </a:moveTo>
                <a:lnTo>
                  <a:pt x="45719" y="0"/>
                </a:lnTo>
                <a:lnTo>
                  <a:pt x="45719" y="227765"/>
                </a:lnTo>
                <a:lnTo>
                  <a:pt x="0" y="227765"/>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720" name="Google Shape;720;p35"/>
          <p:cNvSpPr txBox="1"/>
          <p:nvPr/>
        </p:nvSpPr>
        <p:spPr>
          <a:xfrm>
            <a:off x="838200" y="597206"/>
            <a:ext cx="3962571" cy="320369"/>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2200">
                <a:solidFill>
                  <a:srgbClr val="225870"/>
                </a:solidFill>
                <a:latin typeface="Microsoft Yahei"/>
                <a:ea typeface="Microsoft Yahei"/>
                <a:cs typeface="Microsoft Yahei"/>
                <a:sym typeface="Microsoft Yahei"/>
              </a:rPr>
              <a:t>Result Comparison</a:t>
            </a:r>
            <a:endParaRPr b="0" i="0" sz="1100" u="none" cap="none" strike="noStrike">
              <a:solidFill>
                <a:schemeClr val="dk1"/>
              </a:solidFill>
              <a:latin typeface="Calibri"/>
              <a:ea typeface="Calibri"/>
              <a:cs typeface="Calibri"/>
              <a:sym typeface="Calibri"/>
            </a:endParaRPr>
          </a:p>
        </p:txBody>
      </p:sp>
      <p:graphicFrame>
        <p:nvGraphicFramePr>
          <p:cNvPr id="721" name="Google Shape;721;p35"/>
          <p:cNvGraphicFramePr/>
          <p:nvPr/>
        </p:nvGraphicFramePr>
        <p:xfrm>
          <a:off x="952500" y="1932275"/>
          <a:ext cx="3000000" cy="3000000"/>
        </p:xfrm>
        <a:graphic>
          <a:graphicData uri="http://schemas.openxmlformats.org/drawingml/2006/table">
            <a:tbl>
              <a:tblPr>
                <a:noFill/>
                <a:tableStyleId>{DCB46EA1-9E39-4F2B-B808-03A89E1D81D2}</a:tableStyleId>
              </a:tblPr>
              <a:tblGrid>
                <a:gridCol w="2571750"/>
                <a:gridCol w="2571750"/>
                <a:gridCol w="2571750"/>
                <a:gridCol w="2571750"/>
              </a:tblGrid>
              <a:tr h="381000">
                <a:tc>
                  <a:txBody>
                    <a:bodyPr/>
                    <a:lstStyle/>
                    <a:p>
                      <a:pPr indent="0" lvl="0" marL="0" rtl="0" algn="ctr">
                        <a:spcBef>
                          <a:spcPts val="0"/>
                        </a:spcBef>
                        <a:spcAft>
                          <a:spcPts val="0"/>
                        </a:spcAft>
                        <a:buNone/>
                      </a:pPr>
                      <a:r>
                        <a:rPr lang="en-US">
                          <a:solidFill>
                            <a:srgbClr val="FFFFFF"/>
                          </a:solidFill>
                        </a:rPr>
                        <a:t>Model</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Accuracy</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Recall</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Precision</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TF-IDF + Logistic Regression</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61.8%</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18.2%</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63.3%</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TF-IDF + SVM</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61.3%</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16.8%</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61.6%</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TF-IDF + Naive Bayes</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60.0%</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13.2%</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57.1%</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TF-IDF + Random Forest</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58.7%</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0.1%</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100%</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TF-IDF + K Nearest Neighbor</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58.7%</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57.1%</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0.3%</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BERT</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58.3%</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35.5%</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63.6%</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Text-CNN</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63.1%</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45.7%</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50.4%</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ResNet</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64.5%</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0%</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64.5%</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Visual BERT</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58.1%</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42.2%</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50.3%</a:t>
                      </a:r>
                      <a:endParaRPr>
                        <a:solidFill>
                          <a:srgbClr val="FFFFFF"/>
                        </a:solidFill>
                      </a:endParaRPr>
                    </a:p>
                  </a:txBody>
                  <a:tcPr marT="91425" marB="91425" marR="91425" marL="91425">
                    <a:solidFill>
                      <a:srgbClr val="0097A7"/>
                    </a:solidFill>
                  </a:tcPr>
                </a:tc>
              </a:tr>
              <a:tr h="381000">
                <a:tc>
                  <a:txBody>
                    <a:bodyPr/>
                    <a:lstStyle/>
                    <a:p>
                      <a:pPr indent="0" lvl="0" marL="0" rtl="0" algn="ctr">
                        <a:spcBef>
                          <a:spcPts val="0"/>
                        </a:spcBef>
                        <a:spcAft>
                          <a:spcPts val="0"/>
                        </a:spcAft>
                        <a:buNone/>
                      </a:pPr>
                      <a:r>
                        <a:rPr lang="en-US">
                          <a:solidFill>
                            <a:srgbClr val="FFFFFF"/>
                          </a:solidFill>
                        </a:rPr>
                        <a:t>Visual BERT with labels</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67.3%</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58.8%</a:t>
                      </a:r>
                      <a:endParaRPr>
                        <a:solidFill>
                          <a:srgbClr val="FFFFFF"/>
                        </a:solidFill>
                      </a:endParaRPr>
                    </a:p>
                  </a:txBody>
                  <a:tcPr marT="91425" marB="91425" marR="91425" marL="91425">
                    <a:solidFill>
                      <a:srgbClr val="0097A7"/>
                    </a:solidFill>
                  </a:tcPr>
                </a:tc>
                <a:tc>
                  <a:txBody>
                    <a:bodyPr/>
                    <a:lstStyle/>
                    <a:p>
                      <a:pPr indent="0" lvl="0" marL="0" rtl="0" algn="ctr">
                        <a:spcBef>
                          <a:spcPts val="0"/>
                        </a:spcBef>
                        <a:spcAft>
                          <a:spcPts val="0"/>
                        </a:spcAft>
                        <a:buNone/>
                      </a:pPr>
                      <a:r>
                        <a:rPr lang="en-US">
                          <a:solidFill>
                            <a:srgbClr val="FFFFFF"/>
                          </a:solidFill>
                        </a:rPr>
                        <a:t>66.0%</a:t>
                      </a:r>
                      <a:endParaRPr>
                        <a:solidFill>
                          <a:srgbClr val="FFFFFF"/>
                        </a:solidFill>
                      </a:endParaRPr>
                    </a:p>
                  </a:txBody>
                  <a:tcPr marT="91425" marB="91425" marR="91425" marL="91425">
                    <a:solidFill>
                      <a:srgbClr val="0097A7"/>
                    </a:solidFill>
                  </a:tcPr>
                </a:tc>
              </a:tr>
            </a:tbl>
          </a:graphicData>
        </a:graphic>
      </p:graphicFrame>
      <p:sp>
        <p:nvSpPr>
          <p:cNvPr id="722" name="Google Shape;722;p35"/>
          <p:cNvSpPr/>
          <p:nvPr/>
        </p:nvSpPr>
        <p:spPr>
          <a:xfrm>
            <a:off x="4475500" y="5970175"/>
            <a:ext cx="657900" cy="32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24" name="Google Shape;724;p35"/>
          <p:cNvSpPr txBox="1"/>
          <p:nvPr/>
        </p:nvSpPr>
        <p:spPr>
          <a:xfrm>
            <a:off x="952500" y="1094025"/>
            <a:ext cx="9829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Parameters:</a:t>
            </a:r>
            <a:endParaRPr b="1" sz="1600"/>
          </a:p>
          <a:p>
            <a:pPr indent="0" lvl="0" marL="0" rtl="0" algn="l">
              <a:spcBef>
                <a:spcPts val="0"/>
              </a:spcBef>
              <a:spcAft>
                <a:spcPts val="0"/>
              </a:spcAft>
              <a:buNone/>
            </a:pPr>
            <a:r>
              <a:rPr b="1" lang="en-US" sz="1500">
                <a:latin typeface="Calibri"/>
                <a:ea typeface="Calibri"/>
                <a:cs typeface="Calibri"/>
                <a:sym typeface="Calibri"/>
              </a:rPr>
              <a:t>Learning Rate = 0.0001 Weight decay = 0.05 Batch Size = 24 Dropout Rate =0.3 Gradient Accumulation Step = 2 Epoch = 50</a:t>
            </a:r>
            <a:endParaRPr b="1" sz="1500">
              <a:latin typeface="Calibri"/>
              <a:ea typeface="Calibri"/>
              <a:cs typeface="Calibri"/>
              <a:sym typeface="Calibri"/>
            </a:endParaRPr>
          </a:p>
        </p:txBody>
      </p:sp>
      <p:sp>
        <p:nvSpPr>
          <p:cNvPr id="725" name="Google Shape;725;p35"/>
          <p:cNvSpPr/>
          <p:nvPr/>
        </p:nvSpPr>
        <p:spPr>
          <a:xfrm>
            <a:off x="7033413" y="5970175"/>
            <a:ext cx="657900" cy="32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9591350" y="5970175"/>
            <a:ext cx="657900" cy="32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0" name="Shape 730"/>
        <p:cNvGrpSpPr/>
        <p:nvPr/>
      </p:nvGrpSpPr>
      <p:grpSpPr>
        <a:xfrm>
          <a:off x="0" y="0"/>
          <a:ext cx="0" cy="0"/>
          <a:chOff x="0" y="0"/>
          <a:chExt cx="0" cy="0"/>
        </a:xfrm>
      </p:grpSpPr>
      <p:grpSp>
        <p:nvGrpSpPr>
          <p:cNvPr id="731" name="Google Shape;731;p36"/>
          <p:cNvGrpSpPr/>
          <p:nvPr/>
        </p:nvGrpSpPr>
        <p:grpSpPr>
          <a:xfrm>
            <a:off x="0" y="0"/>
            <a:ext cx="12192001" cy="6858000"/>
            <a:chOff x="0" y="0"/>
            <a:chExt cx="12192001" cy="6858000"/>
          </a:xfrm>
        </p:grpSpPr>
        <p:pic>
          <p:nvPicPr>
            <p:cNvPr id="732" name="Google Shape;732;p36"/>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33" name="Google Shape;733;p36"/>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734" name="Google Shape;734;p36"/>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735" name="Google Shape;735;p36"/>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736" name="Google Shape;736;p36"/>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737" name="Google Shape;737;p36"/>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738" name="Google Shape;738;p36"/>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739" name="Google Shape;739;p36"/>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pic>
        <p:nvPicPr>
          <p:cNvPr id="740" name="Google Shape;740;p36"/>
          <p:cNvPicPr preferRelativeResize="0"/>
          <p:nvPr/>
        </p:nvPicPr>
        <p:blipFill rotWithShape="1">
          <a:blip r:embed="rId4">
            <a:alphaModFix/>
          </a:blip>
          <a:srcRect b="0" l="0" r="0" t="0"/>
          <a:stretch/>
        </p:blipFill>
        <p:spPr>
          <a:xfrm>
            <a:off x="352425" y="521534"/>
            <a:ext cx="396040" cy="396040"/>
          </a:xfrm>
          <a:prstGeom prst="rect">
            <a:avLst/>
          </a:prstGeom>
          <a:noFill/>
          <a:ln>
            <a:noFill/>
          </a:ln>
        </p:spPr>
      </p:pic>
      <p:sp>
        <p:nvSpPr>
          <p:cNvPr id="741" name="Google Shape;741;p36"/>
          <p:cNvSpPr/>
          <p:nvPr/>
        </p:nvSpPr>
        <p:spPr>
          <a:xfrm>
            <a:off x="11839575" y="521534"/>
            <a:ext cx="47625" cy="227765"/>
          </a:xfrm>
          <a:custGeom>
            <a:rect b="b" l="l" r="r" t="t"/>
            <a:pathLst>
              <a:path extrusionOk="0" h="227765" w="47625">
                <a:moveTo>
                  <a:pt x="0" y="0"/>
                </a:moveTo>
                <a:lnTo>
                  <a:pt x="47625" y="0"/>
                </a:lnTo>
                <a:lnTo>
                  <a:pt x="47625" y="227765"/>
                </a:lnTo>
                <a:lnTo>
                  <a:pt x="0" y="227765"/>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742" name="Google Shape;742;p36"/>
          <p:cNvSpPr/>
          <p:nvPr/>
        </p:nvSpPr>
        <p:spPr>
          <a:xfrm rot="1555494">
            <a:off x="11745490" y="523358"/>
            <a:ext cx="45751" cy="227925"/>
          </a:xfrm>
          <a:custGeom>
            <a:rect b="b" l="l" r="r" t="t"/>
            <a:pathLst>
              <a:path extrusionOk="0" h="227765" w="45719">
                <a:moveTo>
                  <a:pt x="0" y="0"/>
                </a:moveTo>
                <a:lnTo>
                  <a:pt x="45719" y="0"/>
                </a:lnTo>
                <a:lnTo>
                  <a:pt x="45719" y="227765"/>
                </a:lnTo>
                <a:lnTo>
                  <a:pt x="0" y="227765"/>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743" name="Google Shape;743;p36"/>
          <p:cNvSpPr txBox="1"/>
          <p:nvPr/>
        </p:nvSpPr>
        <p:spPr>
          <a:xfrm>
            <a:off x="838200" y="597206"/>
            <a:ext cx="3962700" cy="320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2200">
                <a:solidFill>
                  <a:srgbClr val="225870"/>
                </a:solidFill>
                <a:latin typeface="Microsoft Yahei"/>
                <a:ea typeface="Microsoft Yahei"/>
                <a:cs typeface="Microsoft Yahei"/>
                <a:sym typeface="Microsoft Yahei"/>
              </a:rPr>
              <a:t>Result Comparison</a:t>
            </a:r>
            <a:endParaRPr b="0" i="0" sz="1100" u="none" cap="none" strike="noStrike">
              <a:solidFill>
                <a:schemeClr val="dk1"/>
              </a:solidFill>
              <a:latin typeface="Calibri"/>
              <a:ea typeface="Calibri"/>
              <a:cs typeface="Calibri"/>
              <a:sym typeface="Calibri"/>
            </a:endParaRPr>
          </a:p>
        </p:txBody>
      </p:sp>
      <p:pic>
        <p:nvPicPr>
          <p:cNvPr id="744" name="Google Shape;744;p36"/>
          <p:cNvPicPr preferRelativeResize="0"/>
          <p:nvPr/>
        </p:nvPicPr>
        <p:blipFill>
          <a:blip r:embed="rId5">
            <a:alphaModFix/>
          </a:blip>
          <a:stretch>
            <a:fillRect/>
          </a:stretch>
        </p:blipFill>
        <p:spPr>
          <a:xfrm>
            <a:off x="6167275" y="2030987"/>
            <a:ext cx="5530701" cy="3686251"/>
          </a:xfrm>
          <a:prstGeom prst="rect">
            <a:avLst/>
          </a:prstGeom>
          <a:noFill/>
          <a:ln>
            <a:noFill/>
          </a:ln>
        </p:spPr>
      </p:pic>
      <p:pic>
        <p:nvPicPr>
          <p:cNvPr id="745" name="Google Shape;745;p36"/>
          <p:cNvPicPr preferRelativeResize="0"/>
          <p:nvPr/>
        </p:nvPicPr>
        <p:blipFill>
          <a:blip r:embed="rId6">
            <a:alphaModFix/>
          </a:blip>
          <a:stretch>
            <a:fillRect/>
          </a:stretch>
        </p:blipFill>
        <p:spPr>
          <a:xfrm>
            <a:off x="352425" y="2030963"/>
            <a:ext cx="5403827" cy="3601675"/>
          </a:xfrm>
          <a:prstGeom prst="rect">
            <a:avLst/>
          </a:prstGeom>
          <a:noFill/>
          <a:ln>
            <a:noFill/>
          </a:ln>
        </p:spPr>
      </p:pic>
      <p:sp>
        <p:nvSpPr>
          <p:cNvPr id="746" name="Google Shape;746;p36"/>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0"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9588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7200" u="none" cap="none" strike="noStrike">
                <a:solidFill>
                  <a:srgbClr val="BDBDBD"/>
                </a:solidFill>
                <a:latin typeface="Impact"/>
                <a:ea typeface="Impact"/>
                <a:cs typeface="Impact"/>
                <a:sym typeface="Impact"/>
              </a:rPr>
              <a:t>04</a:t>
            </a:r>
            <a:endParaRPr b="0" i="0" sz="1100" u="none" cap="none" strike="noStrik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pic>
        <p:nvPicPr>
          <p:cNvPr id="763" name="Google Shape;763;p37"/>
          <p:cNvPicPr preferRelativeResize="0"/>
          <p:nvPr/>
        </p:nvPicPr>
        <p:blipFill rotWithShape="1">
          <a:blip r:embed="rId4">
            <a:alphaModFix/>
          </a:blip>
          <a:srcRect b="0" l="0" r="0" t="0"/>
          <a:stretch/>
        </p:blipFill>
        <p:spPr>
          <a:xfrm>
            <a:off x="6438900" y="1208021"/>
            <a:ext cx="5111837" cy="3833878"/>
          </a:xfrm>
          <a:prstGeom prst="rect">
            <a:avLst/>
          </a:prstGeom>
          <a:noFill/>
          <a:ln>
            <a:noFill/>
          </a:ln>
        </p:spPr>
      </p:pic>
      <p:sp>
        <p:nvSpPr>
          <p:cNvPr id="764" name="Google Shape;764;p37"/>
          <p:cNvSpPr txBox="1"/>
          <p:nvPr/>
        </p:nvSpPr>
        <p:spPr>
          <a:xfrm>
            <a:off x="1473200" y="3524250"/>
            <a:ext cx="5695239" cy="400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2800" u="none" cap="none" strike="noStrike">
                <a:solidFill>
                  <a:srgbClr val="225870"/>
                </a:solidFill>
                <a:latin typeface="Microsoft Yahei"/>
                <a:ea typeface="Microsoft Yahei"/>
                <a:cs typeface="Microsoft Yahei"/>
                <a:sym typeface="Microsoft Yahei"/>
              </a:rPr>
              <a:t>Conclusion &amp; Future Works </a:t>
            </a:r>
            <a:endParaRPr b="0" i="0" sz="1100" u="none" cap="none" strike="noStrike">
              <a:solidFill>
                <a:schemeClr val="dk1"/>
              </a:solidFill>
              <a:latin typeface="Calibri"/>
              <a:ea typeface="Calibri"/>
              <a:cs typeface="Calibri"/>
              <a:sym typeface="Calibri"/>
            </a:endParaRPr>
          </a:p>
        </p:txBody>
      </p:sp>
      <p:sp>
        <p:nvSpPr>
          <p:cNvPr id="765" name="Google Shape;765;p37"/>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pSp>
        <p:nvGrpSpPr>
          <p:cNvPr id="770" name="Google Shape;770;p38"/>
          <p:cNvGrpSpPr/>
          <p:nvPr/>
        </p:nvGrpSpPr>
        <p:grpSpPr>
          <a:xfrm>
            <a:off x="0" y="0"/>
            <a:ext cx="12192001" cy="6858000"/>
            <a:chOff x="0" y="0"/>
            <a:chExt cx="12192001" cy="6858000"/>
          </a:xfrm>
        </p:grpSpPr>
        <p:pic>
          <p:nvPicPr>
            <p:cNvPr id="771" name="Google Shape;771;p38"/>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72" name="Google Shape;772;p38"/>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773" name="Google Shape;773;p38"/>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774" name="Google Shape;774;p38"/>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775" name="Google Shape;775;p38"/>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776" name="Google Shape;776;p38"/>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777" name="Google Shape;777;p38"/>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778" name="Google Shape;778;p38"/>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779" name="Google Shape;779;p38"/>
          <p:cNvSpPr txBox="1"/>
          <p:nvPr/>
        </p:nvSpPr>
        <p:spPr>
          <a:xfrm>
            <a:off x="522700" y="648350"/>
            <a:ext cx="10326000" cy="533700"/>
          </a:xfrm>
          <a:prstGeom prst="rect">
            <a:avLst/>
          </a:prstGeom>
          <a:noFill/>
          <a:ln>
            <a:noFill/>
          </a:ln>
        </p:spPr>
        <p:txBody>
          <a:bodyPr anchorCtr="0" anchor="t" bIns="91425" lIns="91425" spcFirstLastPara="1" rIns="91425" wrap="square" tIns="91425">
            <a:spAutoFit/>
          </a:bodyPr>
          <a:lstStyle/>
          <a:p>
            <a:pPr indent="0" lvl="0" marL="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Conclusions</a:t>
            </a:r>
            <a:endParaRPr b="1" sz="2800">
              <a:solidFill>
                <a:srgbClr val="225870"/>
              </a:solidFill>
              <a:latin typeface="Microsoft Yahei"/>
              <a:ea typeface="Microsoft Yahei"/>
              <a:cs typeface="Microsoft Yahei"/>
              <a:sym typeface="Microsoft Yahei"/>
            </a:endParaRPr>
          </a:p>
        </p:txBody>
      </p:sp>
      <p:sp>
        <p:nvSpPr>
          <p:cNvPr id="780" name="Google Shape;780;p38"/>
          <p:cNvSpPr txBox="1"/>
          <p:nvPr/>
        </p:nvSpPr>
        <p:spPr>
          <a:xfrm>
            <a:off x="522700" y="1714350"/>
            <a:ext cx="109365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In this project, we proposed different kinds of classification models for hateful memes, including text-based unimodal, image-based unimodal and text-image-based multimodal models. However, all these models have  performance that is not that satisfactory.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Therefore, we proposed a new model that first extract more labels including objects, human races, genders and emotions to expand our feature vector. The performance increases in terms of accuracy, recall, precision and auroc. This indicates that our attempts to add more tags to construct our new features actually make sense.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However, currently our labels are still not representative especially for objects. We could train more specific models that could detect more important objects instead of using pretrained models by others.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Although</a:t>
            </a:r>
            <a:r>
              <a:rPr lang="en-US" sz="1700"/>
              <a:t> finding more representative tags could make effects, the project itself has its limitation. According to the initiator of the project, even manual classification of these memes could only achieve an accuracy of </a:t>
            </a:r>
            <a:r>
              <a:rPr b="1" lang="en-US" sz="1700"/>
              <a:t>84%</a:t>
            </a:r>
            <a:r>
              <a:rPr lang="en-US" sz="1700"/>
              <a:t>. So unlike </a:t>
            </a:r>
            <a:r>
              <a:rPr lang="en-US" sz="1700"/>
              <a:t>traditional</a:t>
            </a:r>
            <a:r>
              <a:rPr lang="en-US" sz="1700"/>
              <a:t> image or text classification tasks, meme detection includes some more complicated logic reasoning that is hard for machine to detect.</a:t>
            </a:r>
            <a:endParaRPr sz="1700"/>
          </a:p>
        </p:txBody>
      </p:sp>
      <p:sp>
        <p:nvSpPr>
          <p:cNvPr id="781" name="Google Shape;781;p38"/>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5" name="Shape 785"/>
        <p:cNvGrpSpPr/>
        <p:nvPr/>
      </p:nvGrpSpPr>
      <p:grpSpPr>
        <a:xfrm>
          <a:off x="0" y="0"/>
          <a:ext cx="0" cy="0"/>
          <a:chOff x="0" y="0"/>
          <a:chExt cx="0" cy="0"/>
        </a:xfrm>
      </p:grpSpPr>
      <p:grpSp>
        <p:nvGrpSpPr>
          <p:cNvPr id="786" name="Google Shape;786;p39"/>
          <p:cNvGrpSpPr/>
          <p:nvPr/>
        </p:nvGrpSpPr>
        <p:grpSpPr>
          <a:xfrm>
            <a:off x="0" y="0"/>
            <a:ext cx="12192001" cy="6858000"/>
            <a:chOff x="0" y="0"/>
            <a:chExt cx="12192001" cy="6858000"/>
          </a:xfrm>
        </p:grpSpPr>
        <p:pic>
          <p:nvPicPr>
            <p:cNvPr id="787" name="Google Shape;787;p3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788" name="Google Shape;788;p3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789" name="Google Shape;789;p3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790" name="Google Shape;790;p3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791" name="Google Shape;791;p3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792" name="Google Shape;792;p3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793" name="Google Shape;793;p3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794" name="Google Shape;794;p3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pic>
        <p:nvPicPr>
          <p:cNvPr id="795" name="Google Shape;795;p39"/>
          <p:cNvPicPr preferRelativeResize="0"/>
          <p:nvPr/>
        </p:nvPicPr>
        <p:blipFill rotWithShape="1">
          <a:blip r:embed="rId4">
            <a:alphaModFix/>
          </a:blip>
          <a:srcRect b="0" l="0" r="0" t="0"/>
          <a:stretch/>
        </p:blipFill>
        <p:spPr>
          <a:xfrm>
            <a:off x="352425" y="521534"/>
            <a:ext cx="396040" cy="396040"/>
          </a:xfrm>
          <a:prstGeom prst="rect">
            <a:avLst/>
          </a:prstGeom>
          <a:noFill/>
          <a:ln>
            <a:noFill/>
          </a:ln>
        </p:spPr>
      </p:pic>
      <p:sp>
        <p:nvSpPr>
          <p:cNvPr id="796" name="Google Shape;796;p39"/>
          <p:cNvSpPr txBox="1"/>
          <p:nvPr/>
        </p:nvSpPr>
        <p:spPr>
          <a:xfrm>
            <a:off x="215900" y="6321425"/>
            <a:ext cx="1765200" cy="1833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797" name="Google Shape;797;p39"/>
          <p:cNvSpPr/>
          <p:nvPr/>
        </p:nvSpPr>
        <p:spPr>
          <a:xfrm>
            <a:off x="11839575" y="521534"/>
            <a:ext cx="47625" cy="227765"/>
          </a:xfrm>
          <a:custGeom>
            <a:rect b="b" l="l" r="r" t="t"/>
            <a:pathLst>
              <a:path extrusionOk="0" h="227765" w="47625">
                <a:moveTo>
                  <a:pt x="0" y="0"/>
                </a:moveTo>
                <a:lnTo>
                  <a:pt x="47625" y="0"/>
                </a:lnTo>
                <a:lnTo>
                  <a:pt x="47625" y="227765"/>
                </a:lnTo>
                <a:lnTo>
                  <a:pt x="0" y="227765"/>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798" name="Google Shape;798;p39"/>
          <p:cNvSpPr/>
          <p:nvPr/>
        </p:nvSpPr>
        <p:spPr>
          <a:xfrm rot="1560000">
            <a:off x="11745379" y="523321"/>
            <a:ext cx="45719" cy="227765"/>
          </a:xfrm>
          <a:custGeom>
            <a:rect b="b" l="l" r="r" t="t"/>
            <a:pathLst>
              <a:path extrusionOk="0" h="227765" w="45719">
                <a:moveTo>
                  <a:pt x="0" y="0"/>
                </a:moveTo>
                <a:lnTo>
                  <a:pt x="45719" y="0"/>
                </a:lnTo>
                <a:lnTo>
                  <a:pt x="45719" y="227765"/>
                </a:lnTo>
                <a:lnTo>
                  <a:pt x="0" y="227765"/>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799" name="Google Shape;799;p39"/>
          <p:cNvSpPr txBox="1"/>
          <p:nvPr/>
        </p:nvSpPr>
        <p:spPr>
          <a:xfrm>
            <a:off x="838200" y="597206"/>
            <a:ext cx="3962700" cy="395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Future Work</a:t>
            </a:r>
            <a:endParaRPr b="1" sz="2800">
              <a:solidFill>
                <a:srgbClr val="225870"/>
              </a:solidFill>
              <a:latin typeface="Microsoft Yahei"/>
              <a:ea typeface="Microsoft Yahei"/>
              <a:cs typeface="Microsoft Yahei"/>
              <a:sym typeface="Microsoft Yahei"/>
            </a:endParaRPr>
          </a:p>
        </p:txBody>
      </p:sp>
      <p:grpSp>
        <p:nvGrpSpPr>
          <p:cNvPr id="800" name="Google Shape;800;p39"/>
          <p:cNvGrpSpPr/>
          <p:nvPr/>
        </p:nvGrpSpPr>
        <p:grpSpPr>
          <a:xfrm>
            <a:off x="1080121" y="1794598"/>
            <a:ext cx="9658618" cy="3571874"/>
            <a:chOff x="1080121" y="1794598"/>
            <a:chExt cx="9658618" cy="3571874"/>
          </a:xfrm>
        </p:grpSpPr>
        <p:sp>
          <p:nvSpPr>
            <p:cNvPr id="801" name="Google Shape;801;p39"/>
            <p:cNvSpPr/>
            <p:nvPr/>
          </p:nvSpPr>
          <p:spPr>
            <a:xfrm>
              <a:off x="2307184" y="1794598"/>
              <a:ext cx="1699329" cy="1169671"/>
            </a:xfrm>
            <a:custGeom>
              <a:rect b="b" l="l" r="r" t="t"/>
              <a:pathLst>
                <a:path extrusionOk="0" h="1169671" w="1699329">
                  <a:moveTo>
                    <a:pt x="849811" y="0"/>
                  </a:moveTo>
                  <a:cubicBezTo>
                    <a:pt x="951561" y="0"/>
                    <a:pt x="1053263" y="50313"/>
                    <a:pt x="1111294" y="150940"/>
                  </a:cubicBezTo>
                  <a:lnTo>
                    <a:pt x="1699328" y="1169671"/>
                  </a:lnTo>
                  <a:lnTo>
                    <a:pt x="0" y="1169671"/>
                  </a:lnTo>
                  <a:lnTo>
                    <a:pt x="588032" y="150940"/>
                  </a:lnTo>
                  <a:cubicBezTo>
                    <a:pt x="646259" y="50313"/>
                    <a:pt x="748060" y="0"/>
                    <a:pt x="849811" y="0"/>
                  </a:cubicBezTo>
                  <a:close/>
                </a:path>
              </a:pathLst>
            </a:custGeom>
            <a:solidFill>
              <a:srgbClr val="E7E6E6"/>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802" name="Google Shape;802;p39"/>
            <p:cNvSpPr/>
            <p:nvPr/>
          </p:nvSpPr>
          <p:spPr>
            <a:xfrm>
              <a:off x="1080121" y="4291419"/>
              <a:ext cx="4153463" cy="1075053"/>
            </a:xfrm>
            <a:custGeom>
              <a:rect b="b" l="l" r="r" t="t"/>
              <a:pathLst>
                <a:path extrusionOk="0" h="1075053" w="4153463">
                  <a:moveTo>
                    <a:pt x="461007" y="0"/>
                  </a:moveTo>
                  <a:lnTo>
                    <a:pt x="3692457" y="0"/>
                  </a:lnTo>
                  <a:lnTo>
                    <a:pt x="4051565" y="622134"/>
                  </a:lnTo>
                  <a:cubicBezTo>
                    <a:pt x="4153463" y="798231"/>
                    <a:pt x="4054899" y="1012925"/>
                    <a:pt x="3872898" y="1063847"/>
                  </a:cubicBezTo>
                  <a:lnTo>
                    <a:pt x="3790134" y="1075053"/>
                  </a:lnTo>
                  <a:lnTo>
                    <a:pt x="363331" y="1075053"/>
                  </a:lnTo>
                  <a:lnTo>
                    <a:pt x="280566" y="1063847"/>
                  </a:lnTo>
                  <a:cubicBezTo>
                    <a:pt x="98565" y="1012925"/>
                    <a:pt x="0" y="798231"/>
                    <a:pt x="101898" y="622134"/>
                  </a:cubicBez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803" name="Google Shape;803;p39"/>
            <p:cNvSpPr/>
            <p:nvPr/>
          </p:nvSpPr>
          <p:spPr>
            <a:xfrm>
              <a:off x="1586573" y="3043009"/>
              <a:ext cx="3140549" cy="1169671"/>
            </a:xfrm>
            <a:custGeom>
              <a:rect b="b" l="l" r="r" t="t"/>
              <a:pathLst>
                <a:path extrusionOk="0" h="1169671" w="3140549">
                  <a:moveTo>
                    <a:pt x="675160" y="0"/>
                  </a:moveTo>
                  <a:lnTo>
                    <a:pt x="2465389" y="0"/>
                  </a:lnTo>
                  <a:lnTo>
                    <a:pt x="3140549" y="1169671"/>
                  </a:lnTo>
                  <a:lnTo>
                    <a:pt x="0" y="1169671"/>
                  </a:lnTo>
                  <a:close/>
                </a:path>
              </a:pathLst>
            </a:custGeom>
            <a:solidFill>
              <a:srgbClr val="A5A5A5"/>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804" name="Google Shape;804;p39"/>
            <p:cNvSpPr/>
            <p:nvPr/>
          </p:nvSpPr>
          <p:spPr>
            <a:xfrm>
              <a:off x="3004024" y="2271790"/>
              <a:ext cx="306160" cy="372717"/>
            </a:xfrm>
            <a:custGeom>
              <a:rect b="b" l="l" r="r" t="t"/>
              <a:pathLst>
                <a:path extrusionOk="0" h="372717" w="306160">
                  <a:moveTo>
                    <a:pt x="198338" y="0"/>
                  </a:moveTo>
                  <a:cubicBezTo>
                    <a:pt x="205660" y="0"/>
                    <a:pt x="212315" y="2663"/>
                    <a:pt x="216974" y="7987"/>
                  </a:cubicBezTo>
                  <a:lnTo>
                    <a:pt x="216974" y="7987"/>
                  </a:lnTo>
                  <a:lnTo>
                    <a:pt x="298174" y="89186"/>
                  </a:lnTo>
                  <a:cubicBezTo>
                    <a:pt x="303498" y="94511"/>
                    <a:pt x="306160" y="101166"/>
                    <a:pt x="306160" y="107822"/>
                  </a:cubicBezTo>
                  <a:lnTo>
                    <a:pt x="306160" y="107822"/>
                  </a:lnTo>
                  <a:lnTo>
                    <a:pt x="306160" y="346095"/>
                  </a:lnTo>
                  <a:cubicBezTo>
                    <a:pt x="306160" y="360737"/>
                    <a:pt x="294180" y="372717"/>
                    <a:pt x="279538" y="372717"/>
                  </a:cubicBezTo>
                  <a:lnTo>
                    <a:pt x="279538" y="372717"/>
                  </a:lnTo>
                  <a:lnTo>
                    <a:pt x="26623" y="372717"/>
                  </a:lnTo>
                  <a:cubicBezTo>
                    <a:pt x="11981" y="372717"/>
                    <a:pt x="0" y="360737"/>
                    <a:pt x="0" y="346095"/>
                  </a:cubicBezTo>
                  <a:lnTo>
                    <a:pt x="0" y="346095"/>
                  </a:lnTo>
                  <a:lnTo>
                    <a:pt x="0" y="26623"/>
                  </a:lnTo>
                  <a:cubicBezTo>
                    <a:pt x="0" y="11981"/>
                    <a:pt x="11981" y="0"/>
                    <a:pt x="26623" y="0"/>
                  </a:cubicBezTo>
                  <a:lnTo>
                    <a:pt x="26623" y="0"/>
                  </a:lnTo>
                  <a:lnTo>
                    <a:pt x="198338" y="0"/>
                  </a:lnTo>
                  <a:close/>
                  <a:moveTo>
                    <a:pt x="198338" y="13312"/>
                  </a:moveTo>
                  <a:lnTo>
                    <a:pt x="26623" y="13312"/>
                  </a:lnTo>
                  <a:cubicBezTo>
                    <a:pt x="19301" y="13312"/>
                    <a:pt x="13312" y="19301"/>
                    <a:pt x="13312" y="26623"/>
                  </a:cubicBezTo>
                  <a:lnTo>
                    <a:pt x="13312" y="26623"/>
                  </a:lnTo>
                  <a:lnTo>
                    <a:pt x="13312" y="346095"/>
                  </a:lnTo>
                  <a:cubicBezTo>
                    <a:pt x="13312" y="353416"/>
                    <a:pt x="19301" y="359406"/>
                    <a:pt x="26623" y="359406"/>
                  </a:cubicBezTo>
                  <a:lnTo>
                    <a:pt x="26623" y="359406"/>
                  </a:lnTo>
                  <a:lnTo>
                    <a:pt x="279538" y="359406"/>
                  </a:lnTo>
                  <a:cubicBezTo>
                    <a:pt x="286858" y="359406"/>
                    <a:pt x="292849" y="353416"/>
                    <a:pt x="292849" y="346095"/>
                  </a:cubicBezTo>
                  <a:lnTo>
                    <a:pt x="292849" y="346095"/>
                  </a:lnTo>
                  <a:lnTo>
                    <a:pt x="292849" y="107822"/>
                  </a:lnTo>
                  <a:cubicBezTo>
                    <a:pt x="292849" y="107157"/>
                    <a:pt x="292849" y="106491"/>
                    <a:pt x="292849" y="106491"/>
                  </a:cubicBezTo>
                  <a:lnTo>
                    <a:pt x="219636" y="106491"/>
                  </a:lnTo>
                  <a:cubicBezTo>
                    <a:pt x="208987" y="106491"/>
                    <a:pt x="200336" y="98504"/>
                    <a:pt x="199669" y="87855"/>
                  </a:cubicBezTo>
                  <a:lnTo>
                    <a:pt x="199669" y="86524"/>
                  </a:lnTo>
                  <a:lnTo>
                    <a:pt x="199669" y="13312"/>
                  </a:lnTo>
                  <a:cubicBezTo>
                    <a:pt x="199004" y="13312"/>
                    <a:pt x="198338" y="13312"/>
                    <a:pt x="198338" y="13312"/>
                  </a:cubicBezTo>
                  <a:lnTo>
                    <a:pt x="198338" y="13312"/>
                  </a:lnTo>
                  <a:close/>
                  <a:moveTo>
                    <a:pt x="173046" y="139769"/>
                  </a:moveTo>
                  <a:cubicBezTo>
                    <a:pt x="195011" y="139769"/>
                    <a:pt x="212980" y="157740"/>
                    <a:pt x="212980" y="179702"/>
                  </a:cubicBezTo>
                  <a:cubicBezTo>
                    <a:pt x="212980" y="201667"/>
                    <a:pt x="195011" y="219636"/>
                    <a:pt x="173046" y="219636"/>
                  </a:cubicBezTo>
                  <a:lnTo>
                    <a:pt x="173046" y="219636"/>
                  </a:lnTo>
                  <a:lnTo>
                    <a:pt x="119801" y="219636"/>
                  </a:lnTo>
                  <a:lnTo>
                    <a:pt x="119801" y="286194"/>
                  </a:lnTo>
                  <a:lnTo>
                    <a:pt x="106491" y="286194"/>
                  </a:lnTo>
                  <a:lnTo>
                    <a:pt x="106491" y="139769"/>
                  </a:lnTo>
                  <a:lnTo>
                    <a:pt x="173046" y="139769"/>
                  </a:lnTo>
                  <a:close/>
                  <a:moveTo>
                    <a:pt x="173046" y="153081"/>
                  </a:moveTo>
                  <a:lnTo>
                    <a:pt x="119801" y="153081"/>
                  </a:lnTo>
                  <a:lnTo>
                    <a:pt x="119801" y="206325"/>
                  </a:lnTo>
                  <a:lnTo>
                    <a:pt x="173046" y="206325"/>
                  </a:lnTo>
                  <a:cubicBezTo>
                    <a:pt x="187689" y="206325"/>
                    <a:pt x="199669" y="194346"/>
                    <a:pt x="199669" y="179702"/>
                  </a:cubicBezTo>
                  <a:cubicBezTo>
                    <a:pt x="199669" y="165061"/>
                    <a:pt x="187689" y="153081"/>
                    <a:pt x="173046" y="153081"/>
                  </a:cubicBezTo>
                  <a:lnTo>
                    <a:pt x="173046" y="153081"/>
                  </a:lnTo>
                  <a:close/>
                  <a:moveTo>
                    <a:pt x="212980" y="22630"/>
                  </a:moveTo>
                  <a:lnTo>
                    <a:pt x="212980" y="86524"/>
                  </a:lnTo>
                  <a:cubicBezTo>
                    <a:pt x="212980" y="89852"/>
                    <a:pt x="215643" y="92514"/>
                    <a:pt x="218971" y="93180"/>
                  </a:cubicBezTo>
                  <a:lnTo>
                    <a:pt x="219636" y="93180"/>
                  </a:lnTo>
                  <a:lnTo>
                    <a:pt x="283531" y="93180"/>
                  </a:lnTo>
                  <a:lnTo>
                    <a:pt x="212980" y="22630"/>
                  </a:lnTo>
                  <a:close/>
                </a:path>
              </a:pathLst>
            </a:custGeom>
            <a:solidFill>
              <a:srgbClr val="FFFFFF"/>
            </a:solidFill>
            <a:ln>
              <a:noFill/>
            </a:ln>
          </p:spPr>
          <p:txBody>
            <a:bodyPr anchorCtr="0" anchor="ctr" bIns="12700" lIns="127000" spcFirstLastPara="1" rIns="127000" wrap="square" tIns="127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805" name="Google Shape;805;p39"/>
            <p:cNvSpPr/>
            <p:nvPr/>
          </p:nvSpPr>
          <p:spPr>
            <a:xfrm>
              <a:off x="2984137" y="3441917"/>
              <a:ext cx="346094" cy="372717"/>
            </a:xfrm>
            <a:custGeom>
              <a:rect b="b" l="l" r="r" t="t"/>
              <a:pathLst>
                <a:path extrusionOk="0" h="372717" w="346094">
                  <a:moveTo>
                    <a:pt x="252914" y="0"/>
                  </a:moveTo>
                  <a:cubicBezTo>
                    <a:pt x="267557" y="0"/>
                    <a:pt x="279537" y="11981"/>
                    <a:pt x="279537" y="26623"/>
                  </a:cubicBezTo>
                  <a:lnTo>
                    <a:pt x="279537" y="26623"/>
                  </a:lnTo>
                  <a:lnTo>
                    <a:pt x="279537" y="86524"/>
                  </a:lnTo>
                  <a:cubicBezTo>
                    <a:pt x="279537" y="101166"/>
                    <a:pt x="267557" y="113147"/>
                    <a:pt x="252914" y="113147"/>
                  </a:cubicBezTo>
                  <a:lnTo>
                    <a:pt x="252914" y="113147"/>
                  </a:lnTo>
                  <a:lnTo>
                    <a:pt x="179702" y="113147"/>
                  </a:lnTo>
                  <a:lnTo>
                    <a:pt x="179702" y="206326"/>
                  </a:lnTo>
                  <a:lnTo>
                    <a:pt x="292849" y="206326"/>
                  </a:lnTo>
                  <a:cubicBezTo>
                    <a:pt x="306826" y="206326"/>
                    <a:pt x="318804" y="217641"/>
                    <a:pt x="319471" y="231618"/>
                  </a:cubicBezTo>
                  <a:lnTo>
                    <a:pt x="319471" y="232949"/>
                  </a:lnTo>
                  <a:lnTo>
                    <a:pt x="319471" y="306162"/>
                  </a:lnTo>
                  <a:lnTo>
                    <a:pt x="326127" y="306162"/>
                  </a:lnTo>
                  <a:cubicBezTo>
                    <a:pt x="336776" y="306162"/>
                    <a:pt x="345427" y="314149"/>
                    <a:pt x="346094" y="324798"/>
                  </a:cubicBezTo>
                  <a:lnTo>
                    <a:pt x="346094" y="326129"/>
                  </a:lnTo>
                  <a:lnTo>
                    <a:pt x="346094" y="352750"/>
                  </a:lnTo>
                  <a:cubicBezTo>
                    <a:pt x="346094" y="364065"/>
                    <a:pt x="337441" y="372717"/>
                    <a:pt x="326127" y="372717"/>
                  </a:cubicBezTo>
                  <a:lnTo>
                    <a:pt x="326127" y="372717"/>
                  </a:lnTo>
                  <a:lnTo>
                    <a:pt x="299504" y="372717"/>
                  </a:lnTo>
                  <a:cubicBezTo>
                    <a:pt x="288188" y="372717"/>
                    <a:pt x="279537" y="364065"/>
                    <a:pt x="279537" y="352750"/>
                  </a:cubicBezTo>
                  <a:lnTo>
                    <a:pt x="279537" y="352750"/>
                  </a:lnTo>
                  <a:lnTo>
                    <a:pt x="279537" y="326129"/>
                  </a:lnTo>
                  <a:cubicBezTo>
                    <a:pt x="279537" y="314814"/>
                    <a:pt x="288188" y="306162"/>
                    <a:pt x="299504" y="306162"/>
                  </a:cubicBezTo>
                  <a:lnTo>
                    <a:pt x="299504" y="306162"/>
                  </a:lnTo>
                  <a:lnTo>
                    <a:pt x="306160" y="306162"/>
                  </a:lnTo>
                  <a:lnTo>
                    <a:pt x="306160" y="232949"/>
                  </a:lnTo>
                  <a:cubicBezTo>
                    <a:pt x="306160" y="225628"/>
                    <a:pt x="300835" y="220303"/>
                    <a:pt x="293515" y="219637"/>
                  </a:cubicBezTo>
                  <a:lnTo>
                    <a:pt x="292849" y="219637"/>
                  </a:lnTo>
                  <a:lnTo>
                    <a:pt x="179702" y="219637"/>
                  </a:lnTo>
                  <a:lnTo>
                    <a:pt x="179702" y="306162"/>
                  </a:lnTo>
                  <a:lnTo>
                    <a:pt x="186357" y="306162"/>
                  </a:lnTo>
                  <a:cubicBezTo>
                    <a:pt x="197006" y="306162"/>
                    <a:pt x="205659" y="314149"/>
                    <a:pt x="206324" y="324798"/>
                  </a:cubicBezTo>
                  <a:lnTo>
                    <a:pt x="206324" y="326129"/>
                  </a:lnTo>
                  <a:lnTo>
                    <a:pt x="206324" y="352750"/>
                  </a:lnTo>
                  <a:cubicBezTo>
                    <a:pt x="206324" y="364065"/>
                    <a:pt x="197673" y="372717"/>
                    <a:pt x="186357" y="372717"/>
                  </a:cubicBezTo>
                  <a:lnTo>
                    <a:pt x="186357" y="372717"/>
                  </a:lnTo>
                  <a:lnTo>
                    <a:pt x="159735" y="372717"/>
                  </a:lnTo>
                  <a:cubicBezTo>
                    <a:pt x="148421" y="372717"/>
                    <a:pt x="139768" y="364065"/>
                    <a:pt x="139768" y="352750"/>
                  </a:cubicBezTo>
                  <a:lnTo>
                    <a:pt x="139768" y="352750"/>
                  </a:lnTo>
                  <a:lnTo>
                    <a:pt x="139768" y="326129"/>
                  </a:lnTo>
                  <a:cubicBezTo>
                    <a:pt x="139768" y="314814"/>
                    <a:pt x="148421" y="306162"/>
                    <a:pt x="159735" y="306162"/>
                  </a:cubicBezTo>
                  <a:lnTo>
                    <a:pt x="159735" y="306162"/>
                  </a:lnTo>
                  <a:lnTo>
                    <a:pt x="166390" y="306162"/>
                  </a:lnTo>
                  <a:lnTo>
                    <a:pt x="166390" y="219637"/>
                  </a:lnTo>
                  <a:lnTo>
                    <a:pt x="53245" y="219637"/>
                  </a:lnTo>
                  <a:cubicBezTo>
                    <a:pt x="45923" y="219637"/>
                    <a:pt x="40599" y="224962"/>
                    <a:pt x="39934" y="232283"/>
                  </a:cubicBezTo>
                  <a:lnTo>
                    <a:pt x="39934" y="232949"/>
                  </a:lnTo>
                  <a:lnTo>
                    <a:pt x="39934" y="306162"/>
                  </a:lnTo>
                  <a:lnTo>
                    <a:pt x="46589" y="306162"/>
                  </a:lnTo>
                  <a:cubicBezTo>
                    <a:pt x="57239" y="306162"/>
                    <a:pt x="65890" y="314149"/>
                    <a:pt x="66555" y="324798"/>
                  </a:cubicBezTo>
                  <a:lnTo>
                    <a:pt x="66555" y="326129"/>
                  </a:lnTo>
                  <a:lnTo>
                    <a:pt x="66555" y="352750"/>
                  </a:lnTo>
                  <a:cubicBezTo>
                    <a:pt x="66555" y="364065"/>
                    <a:pt x="57903" y="372717"/>
                    <a:pt x="46589" y="372717"/>
                  </a:cubicBezTo>
                  <a:lnTo>
                    <a:pt x="46589" y="372717"/>
                  </a:lnTo>
                  <a:lnTo>
                    <a:pt x="19967" y="372717"/>
                  </a:lnTo>
                  <a:cubicBezTo>
                    <a:pt x="8651" y="372717"/>
                    <a:pt x="0" y="364065"/>
                    <a:pt x="0" y="352750"/>
                  </a:cubicBezTo>
                  <a:lnTo>
                    <a:pt x="0" y="352750"/>
                  </a:lnTo>
                  <a:lnTo>
                    <a:pt x="0" y="326129"/>
                  </a:lnTo>
                  <a:cubicBezTo>
                    <a:pt x="0" y="314814"/>
                    <a:pt x="8651" y="306162"/>
                    <a:pt x="19967" y="306162"/>
                  </a:cubicBezTo>
                  <a:lnTo>
                    <a:pt x="19967" y="306162"/>
                  </a:lnTo>
                  <a:lnTo>
                    <a:pt x="26623" y="306162"/>
                  </a:lnTo>
                  <a:lnTo>
                    <a:pt x="26623" y="232949"/>
                  </a:lnTo>
                  <a:cubicBezTo>
                    <a:pt x="26623" y="218972"/>
                    <a:pt x="37936" y="206992"/>
                    <a:pt x="51914" y="206326"/>
                  </a:cubicBezTo>
                  <a:lnTo>
                    <a:pt x="53245" y="206326"/>
                  </a:lnTo>
                  <a:lnTo>
                    <a:pt x="166390" y="206326"/>
                  </a:lnTo>
                  <a:lnTo>
                    <a:pt x="166390" y="113147"/>
                  </a:lnTo>
                  <a:lnTo>
                    <a:pt x="93179" y="113147"/>
                  </a:lnTo>
                  <a:cubicBezTo>
                    <a:pt x="79202" y="113147"/>
                    <a:pt x="67221" y="101833"/>
                    <a:pt x="66555" y="87855"/>
                  </a:cubicBezTo>
                  <a:lnTo>
                    <a:pt x="66555" y="86524"/>
                  </a:lnTo>
                  <a:lnTo>
                    <a:pt x="66555" y="26623"/>
                  </a:lnTo>
                  <a:cubicBezTo>
                    <a:pt x="66555" y="11981"/>
                    <a:pt x="78537" y="0"/>
                    <a:pt x="93179" y="0"/>
                  </a:cubicBezTo>
                  <a:lnTo>
                    <a:pt x="93179" y="0"/>
                  </a:lnTo>
                  <a:lnTo>
                    <a:pt x="252914" y="0"/>
                  </a:lnTo>
                  <a:close/>
                  <a:moveTo>
                    <a:pt x="46589" y="319472"/>
                  </a:moveTo>
                  <a:lnTo>
                    <a:pt x="19967" y="319472"/>
                  </a:lnTo>
                  <a:cubicBezTo>
                    <a:pt x="15973" y="319472"/>
                    <a:pt x="13311" y="322134"/>
                    <a:pt x="13311" y="326129"/>
                  </a:cubicBezTo>
                  <a:lnTo>
                    <a:pt x="13311" y="326129"/>
                  </a:lnTo>
                  <a:lnTo>
                    <a:pt x="13311" y="352750"/>
                  </a:lnTo>
                  <a:cubicBezTo>
                    <a:pt x="13311" y="356744"/>
                    <a:pt x="15973" y="359406"/>
                    <a:pt x="19967" y="359406"/>
                  </a:cubicBezTo>
                  <a:lnTo>
                    <a:pt x="19967" y="359406"/>
                  </a:lnTo>
                  <a:lnTo>
                    <a:pt x="46589" y="359406"/>
                  </a:lnTo>
                  <a:cubicBezTo>
                    <a:pt x="50583" y="359406"/>
                    <a:pt x="53245" y="356744"/>
                    <a:pt x="53245" y="352750"/>
                  </a:cubicBezTo>
                  <a:lnTo>
                    <a:pt x="53245" y="352750"/>
                  </a:lnTo>
                  <a:lnTo>
                    <a:pt x="53245" y="326129"/>
                  </a:lnTo>
                  <a:cubicBezTo>
                    <a:pt x="53245" y="322134"/>
                    <a:pt x="50583" y="319472"/>
                    <a:pt x="46589" y="319472"/>
                  </a:cubicBezTo>
                  <a:lnTo>
                    <a:pt x="46589" y="319472"/>
                  </a:lnTo>
                  <a:close/>
                  <a:moveTo>
                    <a:pt x="186357" y="319472"/>
                  </a:moveTo>
                  <a:lnTo>
                    <a:pt x="159735" y="319472"/>
                  </a:lnTo>
                  <a:cubicBezTo>
                    <a:pt x="155741" y="319472"/>
                    <a:pt x="153079" y="322134"/>
                    <a:pt x="153079" y="326129"/>
                  </a:cubicBezTo>
                  <a:lnTo>
                    <a:pt x="153079" y="326129"/>
                  </a:lnTo>
                  <a:lnTo>
                    <a:pt x="153079" y="352750"/>
                  </a:lnTo>
                  <a:cubicBezTo>
                    <a:pt x="153079" y="356744"/>
                    <a:pt x="155741" y="359406"/>
                    <a:pt x="159735" y="359406"/>
                  </a:cubicBezTo>
                  <a:lnTo>
                    <a:pt x="159735" y="359406"/>
                  </a:lnTo>
                  <a:lnTo>
                    <a:pt x="186357" y="359406"/>
                  </a:lnTo>
                  <a:cubicBezTo>
                    <a:pt x="190351" y="359406"/>
                    <a:pt x="193013" y="356744"/>
                    <a:pt x="193013" y="352750"/>
                  </a:cubicBezTo>
                  <a:lnTo>
                    <a:pt x="193013" y="352750"/>
                  </a:lnTo>
                  <a:lnTo>
                    <a:pt x="193013" y="326129"/>
                  </a:lnTo>
                  <a:cubicBezTo>
                    <a:pt x="193013" y="322134"/>
                    <a:pt x="190351" y="319472"/>
                    <a:pt x="186357" y="319472"/>
                  </a:cubicBezTo>
                  <a:lnTo>
                    <a:pt x="186357" y="319472"/>
                  </a:lnTo>
                  <a:close/>
                  <a:moveTo>
                    <a:pt x="326127" y="319472"/>
                  </a:moveTo>
                  <a:lnTo>
                    <a:pt x="299504" y="319472"/>
                  </a:lnTo>
                  <a:cubicBezTo>
                    <a:pt x="295511" y="319472"/>
                    <a:pt x="292849" y="322134"/>
                    <a:pt x="292849" y="326129"/>
                  </a:cubicBezTo>
                  <a:lnTo>
                    <a:pt x="292849" y="326129"/>
                  </a:lnTo>
                  <a:lnTo>
                    <a:pt x="292849" y="352750"/>
                  </a:lnTo>
                  <a:cubicBezTo>
                    <a:pt x="292849" y="356744"/>
                    <a:pt x="295511" y="359406"/>
                    <a:pt x="299504" y="359406"/>
                  </a:cubicBezTo>
                  <a:lnTo>
                    <a:pt x="299504" y="359406"/>
                  </a:lnTo>
                  <a:lnTo>
                    <a:pt x="326127" y="359406"/>
                  </a:lnTo>
                  <a:cubicBezTo>
                    <a:pt x="330120" y="359406"/>
                    <a:pt x="332783" y="356744"/>
                    <a:pt x="332783" y="352750"/>
                  </a:cubicBezTo>
                  <a:lnTo>
                    <a:pt x="332783" y="352750"/>
                  </a:lnTo>
                  <a:lnTo>
                    <a:pt x="332783" y="326129"/>
                  </a:lnTo>
                  <a:cubicBezTo>
                    <a:pt x="332783" y="322134"/>
                    <a:pt x="330120" y="319472"/>
                    <a:pt x="326127" y="319472"/>
                  </a:cubicBezTo>
                  <a:lnTo>
                    <a:pt x="326127" y="319472"/>
                  </a:lnTo>
                  <a:close/>
                  <a:moveTo>
                    <a:pt x="252914" y="13312"/>
                  </a:moveTo>
                  <a:lnTo>
                    <a:pt x="93179" y="13312"/>
                  </a:lnTo>
                  <a:cubicBezTo>
                    <a:pt x="85857" y="13312"/>
                    <a:pt x="79868" y="19302"/>
                    <a:pt x="79868" y="26623"/>
                  </a:cubicBezTo>
                  <a:lnTo>
                    <a:pt x="79868" y="26623"/>
                  </a:lnTo>
                  <a:lnTo>
                    <a:pt x="79868" y="86524"/>
                  </a:lnTo>
                  <a:cubicBezTo>
                    <a:pt x="79868" y="93846"/>
                    <a:pt x="85857" y="99835"/>
                    <a:pt x="93179" y="99835"/>
                  </a:cubicBezTo>
                  <a:lnTo>
                    <a:pt x="93179" y="99835"/>
                  </a:lnTo>
                  <a:lnTo>
                    <a:pt x="252914" y="99835"/>
                  </a:lnTo>
                  <a:cubicBezTo>
                    <a:pt x="260236" y="99835"/>
                    <a:pt x="266226" y="93846"/>
                    <a:pt x="266226" y="86524"/>
                  </a:cubicBezTo>
                  <a:lnTo>
                    <a:pt x="266226" y="86524"/>
                  </a:lnTo>
                  <a:lnTo>
                    <a:pt x="266226" y="26623"/>
                  </a:lnTo>
                  <a:cubicBezTo>
                    <a:pt x="266226" y="19302"/>
                    <a:pt x="260236" y="13312"/>
                    <a:pt x="252914" y="13312"/>
                  </a:cubicBezTo>
                  <a:lnTo>
                    <a:pt x="252914" y="13312"/>
                  </a:lnTo>
                  <a:close/>
                  <a:moveTo>
                    <a:pt x="109818" y="59901"/>
                  </a:moveTo>
                  <a:cubicBezTo>
                    <a:pt x="115142" y="59901"/>
                    <a:pt x="119802" y="64561"/>
                    <a:pt x="119802" y="69886"/>
                  </a:cubicBezTo>
                  <a:cubicBezTo>
                    <a:pt x="119802" y="75210"/>
                    <a:pt x="115142" y="79868"/>
                    <a:pt x="109818" y="79868"/>
                  </a:cubicBezTo>
                  <a:cubicBezTo>
                    <a:pt x="104494" y="79868"/>
                    <a:pt x="99835" y="75210"/>
                    <a:pt x="99835" y="69886"/>
                  </a:cubicBezTo>
                  <a:cubicBezTo>
                    <a:pt x="99835" y="64561"/>
                    <a:pt x="104494" y="59901"/>
                    <a:pt x="109818" y="59901"/>
                  </a:cubicBezTo>
                  <a:close/>
                </a:path>
              </a:pathLst>
            </a:custGeom>
            <a:solidFill>
              <a:srgbClr val="FFFFFF"/>
            </a:solidFill>
            <a:ln>
              <a:noFill/>
            </a:ln>
          </p:spPr>
          <p:txBody>
            <a:bodyPr anchorCtr="0" anchor="ctr" bIns="12700" lIns="127000" spcFirstLastPara="1" rIns="127000" wrap="square" tIns="127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806" name="Google Shape;806;p39"/>
            <p:cNvSpPr/>
            <p:nvPr/>
          </p:nvSpPr>
          <p:spPr>
            <a:xfrm>
              <a:off x="2970916" y="4689615"/>
              <a:ext cx="372717" cy="279537"/>
            </a:xfrm>
            <a:custGeom>
              <a:rect b="b" l="l" r="r" t="t"/>
              <a:pathLst>
                <a:path extrusionOk="0" h="279537" w="372717">
                  <a:moveTo>
                    <a:pt x="346095" y="0"/>
                  </a:moveTo>
                  <a:cubicBezTo>
                    <a:pt x="360737" y="0"/>
                    <a:pt x="372717" y="11981"/>
                    <a:pt x="372717" y="26623"/>
                  </a:cubicBezTo>
                  <a:lnTo>
                    <a:pt x="372717" y="26623"/>
                  </a:lnTo>
                  <a:lnTo>
                    <a:pt x="372717" y="252915"/>
                  </a:lnTo>
                  <a:cubicBezTo>
                    <a:pt x="372717" y="267557"/>
                    <a:pt x="360737" y="279537"/>
                    <a:pt x="346095" y="279537"/>
                  </a:cubicBezTo>
                  <a:lnTo>
                    <a:pt x="346095" y="279537"/>
                  </a:lnTo>
                  <a:lnTo>
                    <a:pt x="26623" y="279537"/>
                  </a:lnTo>
                  <a:cubicBezTo>
                    <a:pt x="11981" y="279537"/>
                    <a:pt x="0" y="267557"/>
                    <a:pt x="0" y="252915"/>
                  </a:cubicBezTo>
                  <a:lnTo>
                    <a:pt x="0" y="252915"/>
                  </a:lnTo>
                  <a:lnTo>
                    <a:pt x="0" y="26623"/>
                  </a:lnTo>
                  <a:cubicBezTo>
                    <a:pt x="0" y="11981"/>
                    <a:pt x="11981" y="0"/>
                    <a:pt x="26623" y="0"/>
                  </a:cubicBezTo>
                  <a:lnTo>
                    <a:pt x="26623" y="0"/>
                  </a:lnTo>
                  <a:lnTo>
                    <a:pt x="346095" y="0"/>
                  </a:lnTo>
                  <a:close/>
                  <a:moveTo>
                    <a:pt x="252250" y="119801"/>
                  </a:moveTo>
                  <a:lnTo>
                    <a:pt x="251583" y="120468"/>
                  </a:lnTo>
                  <a:lnTo>
                    <a:pt x="191682" y="198338"/>
                  </a:lnTo>
                  <a:cubicBezTo>
                    <a:pt x="191018" y="199004"/>
                    <a:pt x="190352" y="199669"/>
                    <a:pt x="189687" y="201000"/>
                  </a:cubicBezTo>
                  <a:cubicBezTo>
                    <a:pt x="179703" y="210985"/>
                    <a:pt x="163730" y="211649"/>
                    <a:pt x="153081" y="202331"/>
                  </a:cubicBezTo>
                  <a:lnTo>
                    <a:pt x="151749" y="201667"/>
                  </a:lnTo>
                  <a:lnTo>
                    <a:pt x="107822" y="159071"/>
                  </a:lnTo>
                  <a:cubicBezTo>
                    <a:pt x="107822" y="159071"/>
                    <a:pt x="107156" y="158404"/>
                    <a:pt x="107156" y="158404"/>
                  </a:cubicBezTo>
                  <a:cubicBezTo>
                    <a:pt x="101833" y="153746"/>
                    <a:pt x="93846" y="154410"/>
                    <a:pt x="89186" y="159071"/>
                  </a:cubicBezTo>
                  <a:lnTo>
                    <a:pt x="88520" y="159735"/>
                  </a:lnTo>
                  <a:lnTo>
                    <a:pt x="13312" y="247590"/>
                  </a:lnTo>
                  <a:lnTo>
                    <a:pt x="13312" y="252250"/>
                  </a:lnTo>
                  <a:cubicBezTo>
                    <a:pt x="13312" y="259570"/>
                    <a:pt x="18636" y="264895"/>
                    <a:pt x="25956" y="265560"/>
                  </a:cubicBezTo>
                  <a:lnTo>
                    <a:pt x="26623" y="265560"/>
                  </a:lnTo>
                  <a:lnTo>
                    <a:pt x="346095" y="265560"/>
                  </a:lnTo>
                  <a:cubicBezTo>
                    <a:pt x="353416" y="265560"/>
                    <a:pt x="359406" y="259570"/>
                    <a:pt x="359406" y="252250"/>
                  </a:cubicBezTo>
                  <a:lnTo>
                    <a:pt x="359406" y="252250"/>
                  </a:lnTo>
                  <a:lnTo>
                    <a:pt x="359406" y="235610"/>
                  </a:lnTo>
                  <a:lnTo>
                    <a:pt x="272882" y="120468"/>
                  </a:lnTo>
                  <a:cubicBezTo>
                    <a:pt x="272217" y="119801"/>
                    <a:pt x="271552" y="118470"/>
                    <a:pt x="270221" y="117806"/>
                  </a:cubicBezTo>
                  <a:cubicBezTo>
                    <a:pt x="264230" y="114476"/>
                    <a:pt x="256908" y="115143"/>
                    <a:pt x="252250" y="119801"/>
                  </a:cubicBezTo>
                  <a:close/>
                  <a:moveTo>
                    <a:pt x="346095" y="13312"/>
                  </a:moveTo>
                  <a:lnTo>
                    <a:pt x="26623" y="13312"/>
                  </a:lnTo>
                  <a:cubicBezTo>
                    <a:pt x="19300" y="13312"/>
                    <a:pt x="13312" y="19301"/>
                    <a:pt x="13312" y="26623"/>
                  </a:cubicBezTo>
                  <a:lnTo>
                    <a:pt x="13312" y="26623"/>
                  </a:lnTo>
                  <a:lnTo>
                    <a:pt x="13312" y="228289"/>
                  </a:lnTo>
                  <a:lnTo>
                    <a:pt x="78537" y="151748"/>
                  </a:lnTo>
                  <a:cubicBezTo>
                    <a:pt x="87855" y="140435"/>
                    <a:pt x="105160" y="139104"/>
                    <a:pt x="115809" y="149086"/>
                  </a:cubicBezTo>
                  <a:lnTo>
                    <a:pt x="116474" y="149753"/>
                  </a:lnTo>
                  <a:lnTo>
                    <a:pt x="117140" y="150417"/>
                  </a:lnTo>
                  <a:lnTo>
                    <a:pt x="161067" y="193013"/>
                  </a:lnTo>
                  <a:cubicBezTo>
                    <a:pt x="166392" y="198338"/>
                    <a:pt x="175044" y="198338"/>
                    <a:pt x="179703" y="193013"/>
                  </a:cubicBezTo>
                  <a:lnTo>
                    <a:pt x="180369" y="192349"/>
                  </a:lnTo>
                  <a:lnTo>
                    <a:pt x="181034" y="191682"/>
                  </a:lnTo>
                  <a:lnTo>
                    <a:pt x="240934" y="113812"/>
                  </a:lnTo>
                  <a:cubicBezTo>
                    <a:pt x="249588" y="101832"/>
                    <a:pt x="266893" y="99834"/>
                    <a:pt x="278206" y="109152"/>
                  </a:cubicBezTo>
                  <a:cubicBezTo>
                    <a:pt x="279539" y="110483"/>
                    <a:pt x="280870" y="111814"/>
                    <a:pt x="282200" y="113145"/>
                  </a:cubicBezTo>
                  <a:lnTo>
                    <a:pt x="283531" y="114476"/>
                  </a:lnTo>
                  <a:lnTo>
                    <a:pt x="360072" y="215643"/>
                  </a:lnTo>
                  <a:lnTo>
                    <a:pt x="360072" y="27954"/>
                  </a:lnTo>
                  <a:cubicBezTo>
                    <a:pt x="360072" y="20632"/>
                    <a:pt x="354747" y="15308"/>
                    <a:pt x="347426" y="14643"/>
                  </a:cubicBezTo>
                  <a:lnTo>
                    <a:pt x="346095" y="13312"/>
                  </a:lnTo>
                  <a:close/>
                  <a:moveTo>
                    <a:pt x="66557" y="33279"/>
                  </a:moveTo>
                  <a:cubicBezTo>
                    <a:pt x="85193" y="33279"/>
                    <a:pt x="99835" y="47921"/>
                    <a:pt x="99835" y="66557"/>
                  </a:cubicBezTo>
                  <a:cubicBezTo>
                    <a:pt x="99835" y="85193"/>
                    <a:pt x="85193" y="99834"/>
                    <a:pt x="66557" y="99834"/>
                  </a:cubicBezTo>
                  <a:cubicBezTo>
                    <a:pt x="47921" y="99834"/>
                    <a:pt x="33279" y="85193"/>
                    <a:pt x="33279" y="66557"/>
                  </a:cubicBezTo>
                  <a:cubicBezTo>
                    <a:pt x="33279" y="47921"/>
                    <a:pt x="47921" y="33279"/>
                    <a:pt x="66557" y="33279"/>
                  </a:cubicBezTo>
                  <a:close/>
                  <a:moveTo>
                    <a:pt x="66557" y="46590"/>
                  </a:moveTo>
                  <a:cubicBezTo>
                    <a:pt x="55241" y="46590"/>
                    <a:pt x="46590" y="55242"/>
                    <a:pt x="46590" y="66557"/>
                  </a:cubicBezTo>
                  <a:cubicBezTo>
                    <a:pt x="46590" y="77871"/>
                    <a:pt x="55241" y="86524"/>
                    <a:pt x="66557" y="86524"/>
                  </a:cubicBezTo>
                  <a:cubicBezTo>
                    <a:pt x="77871" y="86524"/>
                    <a:pt x="86524" y="77871"/>
                    <a:pt x="86524" y="66557"/>
                  </a:cubicBezTo>
                  <a:cubicBezTo>
                    <a:pt x="86524" y="55242"/>
                    <a:pt x="77871" y="46590"/>
                    <a:pt x="66557" y="46590"/>
                  </a:cubicBezTo>
                  <a:close/>
                </a:path>
              </a:pathLst>
            </a:custGeom>
            <a:solidFill>
              <a:srgbClr val="FFFFFF"/>
            </a:solidFill>
            <a:ln>
              <a:noFill/>
            </a:ln>
          </p:spPr>
          <p:txBody>
            <a:bodyPr anchorCtr="0" anchor="ctr" bIns="12700" lIns="127000" spcFirstLastPara="1" rIns="127000" wrap="square" tIns="127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cxnSp>
          <p:nvCxnSpPr>
            <p:cNvPr id="807" name="Google Shape;807;p39"/>
            <p:cNvCxnSpPr/>
            <p:nvPr/>
          </p:nvCxnSpPr>
          <p:spPr>
            <a:xfrm>
              <a:off x="3671875" y="2379434"/>
              <a:ext cx="2284425" cy="0"/>
            </a:xfrm>
            <a:prstGeom prst="straightConnector1">
              <a:avLst/>
            </a:prstGeom>
            <a:solidFill>
              <a:srgbClr val="E6E5E5"/>
            </a:solidFill>
            <a:ln cap="flat" cmpd="sng" w="12700">
              <a:solidFill>
                <a:srgbClr val="E6E5E5"/>
              </a:solidFill>
              <a:prstDash val="solid"/>
              <a:round/>
              <a:headEnd len="sm" w="sm" type="none"/>
              <a:tailEnd len="med" w="med" type="oval"/>
            </a:ln>
          </p:spPr>
        </p:cxnSp>
        <p:cxnSp>
          <p:nvCxnSpPr>
            <p:cNvPr id="808" name="Google Shape;808;p39"/>
            <p:cNvCxnSpPr/>
            <p:nvPr/>
          </p:nvCxnSpPr>
          <p:spPr>
            <a:xfrm>
              <a:off x="4315879" y="3617176"/>
              <a:ext cx="1640415" cy="0"/>
            </a:xfrm>
            <a:prstGeom prst="straightConnector1">
              <a:avLst/>
            </a:prstGeom>
            <a:solidFill>
              <a:srgbClr val="A4A4A4"/>
            </a:solidFill>
            <a:ln cap="flat" cmpd="sng" w="12700">
              <a:solidFill>
                <a:srgbClr val="A4A4A4"/>
              </a:solidFill>
              <a:prstDash val="solid"/>
              <a:round/>
              <a:headEnd len="sm" w="sm" type="none"/>
              <a:tailEnd len="med" w="med" type="oval"/>
            </a:ln>
          </p:spPr>
        </p:cxnSp>
        <p:cxnSp>
          <p:nvCxnSpPr>
            <p:cNvPr id="809" name="Google Shape;809;p39"/>
            <p:cNvCxnSpPr/>
            <p:nvPr/>
          </p:nvCxnSpPr>
          <p:spPr>
            <a:xfrm>
              <a:off x="4987608" y="4842739"/>
              <a:ext cx="968695" cy="1"/>
            </a:xfrm>
            <a:prstGeom prst="straightConnector1">
              <a:avLst/>
            </a:prstGeom>
            <a:solidFill>
              <a:srgbClr val="225870"/>
            </a:solidFill>
            <a:ln cap="flat" cmpd="sng" w="12700">
              <a:solidFill>
                <a:srgbClr val="225870"/>
              </a:solidFill>
              <a:prstDash val="solid"/>
              <a:round/>
              <a:headEnd len="sm" w="sm" type="none"/>
              <a:tailEnd len="med" w="med" type="oval"/>
            </a:ln>
          </p:spPr>
        </p:cxnSp>
        <p:sp>
          <p:nvSpPr>
            <p:cNvPr id="810" name="Google Shape;810;p39"/>
            <p:cNvSpPr txBox="1"/>
            <p:nvPr/>
          </p:nvSpPr>
          <p:spPr>
            <a:xfrm>
              <a:off x="6158641" y="2099050"/>
              <a:ext cx="4432500" cy="2706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1800">
                  <a:solidFill>
                    <a:srgbClr val="42464B"/>
                  </a:solidFill>
                  <a:latin typeface="Microsoft Yahei"/>
                  <a:ea typeface="Microsoft Yahei"/>
                  <a:cs typeface="Microsoft Yahei"/>
                  <a:sym typeface="Microsoft Yahei"/>
                </a:rPr>
                <a:t>Better Tune our Models</a:t>
              </a:r>
              <a:endParaRPr b="0" i="0" sz="1100" u="none" cap="none" strike="noStrike">
                <a:solidFill>
                  <a:schemeClr val="dk1"/>
                </a:solidFill>
                <a:latin typeface="Calibri"/>
                <a:ea typeface="Calibri"/>
                <a:cs typeface="Calibri"/>
                <a:sym typeface="Calibri"/>
              </a:endParaRPr>
            </a:p>
          </p:txBody>
        </p:sp>
        <p:sp>
          <p:nvSpPr>
            <p:cNvPr id="811" name="Google Shape;811;p39"/>
            <p:cNvSpPr txBox="1"/>
            <p:nvPr/>
          </p:nvSpPr>
          <p:spPr>
            <a:xfrm>
              <a:off x="6158644" y="3294750"/>
              <a:ext cx="4153500" cy="2706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1800">
                  <a:solidFill>
                    <a:srgbClr val="42464B"/>
                  </a:solidFill>
                  <a:latin typeface="Microsoft Yahei"/>
                  <a:ea typeface="Microsoft Yahei"/>
                  <a:cs typeface="Microsoft Yahei"/>
                  <a:sym typeface="Microsoft Yahei"/>
                </a:rPr>
                <a:t>Extract Better Labels</a:t>
              </a:r>
              <a:endParaRPr b="0" i="0" sz="1100" u="none" cap="none" strike="noStrike">
                <a:solidFill>
                  <a:schemeClr val="dk1"/>
                </a:solidFill>
                <a:latin typeface="Calibri"/>
                <a:ea typeface="Calibri"/>
                <a:cs typeface="Calibri"/>
                <a:sym typeface="Calibri"/>
              </a:endParaRPr>
            </a:p>
          </p:txBody>
        </p:sp>
        <p:sp>
          <p:nvSpPr>
            <p:cNvPr id="812" name="Google Shape;812;p39"/>
            <p:cNvSpPr txBox="1"/>
            <p:nvPr/>
          </p:nvSpPr>
          <p:spPr>
            <a:xfrm>
              <a:off x="6158639" y="4490475"/>
              <a:ext cx="4580100" cy="2706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1800">
                  <a:solidFill>
                    <a:srgbClr val="42464B"/>
                  </a:solidFill>
                  <a:latin typeface="Microsoft Yahei"/>
                  <a:ea typeface="Microsoft Yahei"/>
                  <a:cs typeface="Microsoft Yahei"/>
                  <a:sym typeface="Microsoft Yahei"/>
                </a:rPr>
                <a:t>Further Process our images</a:t>
              </a:r>
              <a:endParaRPr b="0" i="0" sz="1100" u="none" cap="none" strike="noStrike">
                <a:solidFill>
                  <a:schemeClr val="dk1"/>
                </a:solidFill>
                <a:latin typeface="Calibri"/>
                <a:ea typeface="Calibri"/>
                <a:cs typeface="Calibri"/>
                <a:sym typeface="Calibri"/>
              </a:endParaRPr>
            </a:p>
          </p:txBody>
        </p:sp>
      </p:grpSp>
      <p:sp>
        <p:nvSpPr>
          <p:cNvPr id="813" name="Google Shape;813;p39"/>
          <p:cNvSpPr/>
          <p:nvPr/>
        </p:nvSpPr>
        <p:spPr>
          <a:xfrm>
            <a:off x="6094905" y="2404097"/>
            <a:ext cx="4923521" cy="617673"/>
          </a:xfrm>
          <a:custGeom>
            <a:rect b="b" l="l" r="r" t="t"/>
            <a:pathLst>
              <a:path extrusionOk="0" h="617673" w="4923521">
                <a:moveTo>
                  <a:pt x="0" y="0"/>
                </a:moveTo>
                <a:lnTo>
                  <a:pt x="4923521" y="0"/>
                </a:lnTo>
                <a:lnTo>
                  <a:pt x="4923521" y="617673"/>
                </a:lnTo>
                <a:lnTo>
                  <a:pt x="0" y="617673"/>
                </a:lnTo>
                <a:close/>
              </a:path>
            </a:pathLst>
          </a:custGeom>
          <a:solidFill>
            <a:srgbClr val="FFFFFF">
              <a:alpha val="0"/>
            </a:srgbClr>
          </a:solidFill>
          <a:ln>
            <a:noFill/>
          </a:ln>
        </p:spPr>
        <p:txBody>
          <a:bodyPr anchorCtr="0" anchor="ctr" bIns="12700" lIns="127000" spcFirstLastPara="1" rIns="127000" wrap="square" tIns="12700">
            <a:noAutofit/>
          </a:bodyPr>
          <a:lstStyle/>
          <a:p>
            <a:pPr indent="0" lvl="0" marL="0" marR="0" rtl="0" algn="l">
              <a:lnSpc>
                <a:spcPct val="89100"/>
              </a:lnSpc>
              <a:spcBef>
                <a:spcPts val="0"/>
              </a:spcBef>
              <a:spcAft>
                <a:spcPts val="0"/>
              </a:spcAft>
              <a:buNone/>
            </a:pPr>
            <a:r>
              <a:rPr b="1" lang="en-US" sz="1200"/>
              <a:t>Add Batch Normalization; Increase Dropout Rate;</a:t>
            </a:r>
            <a:endParaRPr b="1" sz="1200"/>
          </a:p>
          <a:p>
            <a:pPr indent="0" lvl="0" marL="0" marR="0" rtl="0" algn="l">
              <a:lnSpc>
                <a:spcPct val="89100"/>
              </a:lnSpc>
              <a:spcBef>
                <a:spcPts val="0"/>
              </a:spcBef>
              <a:spcAft>
                <a:spcPts val="0"/>
              </a:spcAft>
              <a:buNone/>
            </a:pPr>
            <a:r>
              <a:rPr b="1" lang="en-US" sz="1200"/>
              <a:t>Run more epoches</a:t>
            </a:r>
            <a:endParaRPr b="1" i="0" sz="1100" u="none" cap="none" strike="noStrike">
              <a:solidFill>
                <a:schemeClr val="dk1"/>
              </a:solidFill>
            </a:endParaRPr>
          </a:p>
        </p:txBody>
      </p:sp>
      <p:sp>
        <p:nvSpPr>
          <p:cNvPr id="814" name="Google Shape;814;p39"/>
          <p:cNvSpPr/>
          <p:nvPr/>
        </p:nvSpPr>
        <p:spPr>
          <a:xfrm>
            <a:off x="6094905" y="3520872"/>
            <a:ext cx="4923521" cy="617673"/>
          </a:xfrm>
          <a:custGeom>
            <a:rect b="b" l="l" r="r" t="t"/>
            <a:pathLst>
              <a:path extrusionOk="0" h="617673" w="4923521">
                <a:moveTo>
                  <a:pt x="0" y="0"/>
                </a:moveTo>
                <a:lnTo>
                  <a:pt x="4923521" y="0"/>
                </a:lnTo>
                <a:lnTo>
                  <a:pt x="4923521" y="617673"/>
                </a:lnTo>
                <a:lnTo>
                  <a:pt x="0" y="617673"/>
                </a:lnTo>
                <a:close/>
              </a:path>
            </a:pathLst>
          </a:custGeom>
          <a:solidFill>
            <a:srgbClr val="FFFFFF">
              <a:alpha val="0"/>
            </a:srgbClr>
          </a:solidFill>
          <a:ln>
            <a:noFill/>
          </a:ln>
        </p:spPr>
        <p:txBody>
          <a:bodyPr anchorCtr="0" anchor="ctr" bIns="12700" lIns="127000" spcFirstLastPara="1" rIns="127000" wrap="square" tIns="12700">
            <a:noAutofit/>
          </a:bodyPr>
          <a:lstStyle/>
          <a:p>
            <a:pPr indent="0" lvl="0" marL="0" marR="0" rtl="0" algn="l">
              <a:spcBef>
                <a:spcPts val="0"/>
              </a:spcBef>
              <a:spcAft>
                <a:spcPts val="0"/>
              </a:spcAft>
              <a:buNone/>
            </a:pPr>
            <a:r>
              <a:rPr b="1" lang="en-US" sz="1200"/>
              <a:t>Pretrain our own Face </a:t>
            </a:r>
            <a:r>
              <a:rPr b="1" lang="en-US" sz="1200"/>
              <a:t>Classification</a:t>
            </a:r>
            <a:r>
              <a:rPr b="1" lang="en-US" sz="1200"/>
              <a:t> Model</a:t>
            </a:r>
            <a:r>
              <a:rPr b="1" lang="en-US" sz="1200"/>
              <a:t>;</a:t>
            </a:r>
            <a:endParaRPr b="1" sz="1200"/>
          </a:p>
          <a:p>
            <a:pPr indent="0" lvl="0" marL="0" marR="0" rtl="0" algn="l">
              <a:spcBef>
                <a:spcPts val="0"/>
              </a:spcBef>
              <a:spcAft>
                <a:spcPts val="0"/>
              </a:spcAft>
              <a:buNone/>
            </a:pPr>
            <a:r>
              <a:rPr b="1" lang="en-US" sz="1200"/>
              <a:t>Change Object Detection into Google Entity Detection [13]</a:t>
            </a:r>
            <a:endParaRPr b="1" sz="1200"/>
          </a:p>
        </p:txBody>
      </p:sp>
      <p:sp>
        <p:nvSpPr>
          <p:cNvPr id="815" name="Google Shape;815;p39"/>
          <p:cNvSpPr/>
          <p:nvPr/>
        </p:nvSpPr>
        <p:spPr>
          <a:xfrm>
            <a:off x="6094905" y="4752785"/>
            <a:ext cx="4923521" cy="617673"/>
          </a:xfrm>
          <a:custGeom>
            <a:rect b="b" l="l" r="r" t="t"/>
            <a:pathLst>
              <a:path extrusionOk="0" h="617673" w="4923521">
                <a:moveTo>
                  <a:pt x="0" y="0"/>
                </a:moveTo>
                <a:lnTo>
                  <a:pt x="4923521" y="0"/>
                </a:lnTo>
                <a:lnTo>
                  <a:pt x="4923521" y="617673"/>
                </a:lnTo>
                <a:lnTo>
                  <a:pt x="0" y="617673"/>
                </a:lnTo>
                <a:close/>
              </a:path>
            </a:pathLst>
          </a:custGeom>
          <a:solidFill>
            <a:srgbClr val="FFFFFF">
              <a:alpha val="0"/>
            </a:srgbClr>
          </a:solidFill>
          <a:ln>
            <a:noFill/>
          </a:ln>
        </p:spPr>
        <p:txBody>
          <a:bodyPr anchorCtr="0" anchor="ctr" bIns="12700" lIns="127000" spcFirstLastPara="1" rIns="127000" wrap="square" tIns="12700">
            <a:noAutofit/>
          </a:bodyPr>
          <a:lstStyle/>
          <a:p>
            <a:pPr indent="0" lvl="0" marL="0" marR="0" rtl="0" algn="l">
              <a:spcBef>
                <a:spcPts val="0"/>
              </a:spcBef>
              <a:spcAft>
                <a:spcPts val="0"/>
              </a:spcAft>
              <a:buNone/>
            </a:pPr>
            <a:r>
              <a:rPr b="1" lang="en-US" sz="1200"/>
              <a:t>Remove texts from images;</a:t>
            </a:r>
            <a:endParaRPr b="1" sz="1200"/>
          </a:p>
          <a:p>
            <a:pPr indent="0" lvl="0" marL="0" marR="0" rtl="0" algn="l">
              <a:spcBef>
                <a:spcPts val="0"/>
              </a:spcBef>
              <a:spcAft>
                <a:spcPts val="0"/>
              </a:spcAft>
              <a:buNone/>
            </a:pPr>
            <a:r>
              <a:rPr b="1" lang="en-US" sz="1200"/>
              <a:t>Segment different images in a meme</a:t>
            </a:r>
            <a:endParaRPr b="1" sz="1200"/>
          </a:p>
        </p:txBody>
      </p:sp>
      <p:sp>
        <p:nvSpPr>
          <p:cNvPr id="816" name="Google Shape;816;p39"/>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40"/>
          <p:cNvGrpSpPr/>
          <p:nvPr/>
        </p:nvGrpSpPr>
        <p:grpSpPr>
          <a:xfrm>
            <a:off x="0" y="0"/>
            <a:ext cx="12192001" cy="6858000"/>
            <a:chOff x="0" y="0"/>
            <a:chExt cx="12192001" cy="6858000"/>
          </a:xfrm>
        </p:grpSpPr>
        <p:pic>
          <p:nvPicPr>
            <p:cNvPr id="822" name="Google Shape;822;p40"/>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23" name="Google Shape;823;p40"/>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24" name="Google Shape;824;p40"/>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25" name="Google Shape;825;p40"/>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826" name="Google Shape;826;p40"/>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827" name="Google Shape;827;p40"/>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828" name="Google Shape;828;p40"/>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829" name="Google Shape;829;p40"/>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830" name="Google Shape;830;p40"/>
          <p:cNvSpPr txBox="1"/>
          <p:nvPr/>
        </p:nvSpPr>
        <p:spPr>
          <a:xfrm>
            <a:off x="522700" y="368750"/>
            <a:ext cx="10326000" cy="533700"/>
          </a:xfrm>
          <a:prstGeom prst="rect">
            <a:avLst/>
          </a:prstGeom>
          <a:noFill/>
          <a:ln>
            <a:noFill/>
          </a:ln>
        </p:spPr>
        <p:txBody>
          <a:bodyPr anchorCtr="0" anchor="t" bIns="91425" lIns="91425" spcFirstLastPara="1" rIns="91425" wrap="square" tIns="91425">
            <a:spAutoFit/>
          </a:bodyPr>
          <a:lstStyle/>
          <a:p>
            <a:pPr indent="0" lvl="0" marL="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Image Further Processing</a:t>
            </a:r>
            <a:endParaRPr b="1" sz="2800">
              <a:solidFill>
                <a:srgbClr val="225870"/>
              </a:solidFill>
              <a:latin typeface="Microsoft Yahei"/>
              <a:ea typeface="Microsoft Yahei"/>
              <a:cs typeface="Microsoft Yahei"/>
              <a:sym typeface="Microsoft Yahei"/>
            </a:endParaRPr>
          </a:p>
        </p:txBody>
      </p:sp>
      <p:pic>
        <p:nvPicPr>
          <p:cNvPr id="831" name="Google Shape;831;p40"/>
          <p:cNvPicPr preferRelativeResize="0"/>
          <p:nvPr/>
        </p:nvPicPr>
        <p:blipFill>
          <a:blip r:embed="rId4">
            <a:alphaModFix/>
          </a:blip>
          <a:stretch>
            <a:fillRect/>
          </a:stretch>
        </p:blipFill>
        <p:spPr>
          <a:xfrm>
            <a:off x="1686625" y="1116250"/>
            <a:ext cx="3181393" cy="5436950"/>
          </a:xfrm>
          <a:prstGeom prst="rect">
            <a:avLst/>
          </a:prstGeom>
          <a:noFill/>
          <a:ln>
            <a:noFill/>
          </a:ln>
        </p:spPr>
      </p:pic>
      <p:cxnSp>
        <p:nvCxnSpPr>
          <p:cNvPr id="832" name="Google Shape;832;p40"/>
          <p:cNvCxnSpPr/>
          <p:nvPr/>
        </p:nvCxnSpPr>
        <p:spPr>
          <a:xfrm flipH="1" rot="10800000">
            <a:off x="920975" y="3190475"/>
            <a:ext cx="4900800" cy="16500"/>
          </a:xfrm>
          <a:prstGeom prst="straightConnector1">
            <a:avLst/>
          </a:prstGeom>
          <a:noFill/>
          <a:ln cap="flat" cmpd="sng" w="76200">
            <a:solidFill>
              <a:srgbClr val="FF0000"/>
            </a:solidFill>
            <a:prstDash val="solid"/>
            <a:round/>
            <a:headEnd len="med" w="med" type="none"/>
            <a:tailEnd len="med" w="med" type="none"/>
          </a:ln>
        </p:spPr>
      </p:cxnSp>
      <p:cxnSp>
        <p:nvCxnSpPr>
          <p:cNvPr id="833" name="Google Shape;833;p40"/>
          <p:cNvCxnSpPr/>
          <p:nvPr/>
        </p:nvCxnSpPr>
        <p:spPr>
          <a:xfrm flipH="1" rot="10800000">
            <a:off x="920975" y="4905250"/>
            <a:ext cx="4900800" cy="16500"/>
          </a:xfrm>
          <a:prstGeom prst="straightConnector1">
            <a:avLst/>
          </a:prstGeom>
          <a:noFill/>
          <a:ln cap="flat" cmpd="sng" w="76200">
            <a:solidFill>
              <a:srgbClr val="FF0000"/>
            </a:solidFill>
            <a:prstDash val="solid"/>
            <a:round/>
            <a:headEnd len="med" w="med" type="none"/>
            <a:tailEnd len="med" w="med" type="none"/>
          </a:ln>
        </p:spPr>
      </p:cxnSp>
      <p:cxnSp>
        <p:nvCxnSpPr>
          <p:cNvPr id="834" name="Google Shape;834;p40"/>
          <p:cNvCxnSpPr>
            <a:endCxn id="835" idx="1"/>
          </p:cNvCxnSpPr>
          <p:nvPr/>
        </p:nvCxnSpPr>
        <p:spPr>
          <a:xfrm>
            <a:off x="5978075" y="3304450"/>
            <a:ext cx="2639700" cy="1258200"/>
          </a:xfrm>
          <a:prstGeom prst="straightConnector1">
            <a:avLst/>
          </a:prstGeom>
          <a:noFill/>
          <a:ln cap="flat" cmpd="sng" w="9525">
            <a:solidFill>
              <a:schemeClr val="dk2"/>
            </a:solidFill>
            <a:prstDash val="solid"/>
            <a:round/>
            <a:headEnd len="med" w="med" type="none"/>
            <a:tailEnd len="med" w="med" type="triangle"/>
          </a:ln>
        </p:spPr>
      </p:cxnSp>
      <p:cxnSp>
        <p:nvCxnSpPr>
          <p:cNvPr id="836" name="Google Shape;836;p40"/>
          <p:cNvCxnSpPr/>
          <p:nvPr/>
        </p:nvCxnSpPr>
        <p:spPr>
          <a:xfrm flipH="1" rot="10800000">
            <a:off x="5821775" y="4785850"/>
            <a:ext cx="2796000" cy="135900"/>
          </a:xfrm>
          <a:prstGeom prst="straightConnector1">
            <a:avLst/>
          </a:prstGeom>
          <a:noFill/>
          <a:ln cap="flat" cmpd="sng" w="9525">
            <a:solidFill>
              <a:schemeClr val="dk2"/>
            </a:solidFill>
            <a:prstDash val="solid"/>
            <a:round/>
            <a:headEnd len="med" w="med" type="none"/>
            <a:tailEnd len="med" w="med" type="triangle"/>
          </a:ln>
        </p:spPr>
      </p:cxnSp>
      <p:sp>
        <p:nvSpPr>
          <p:cNvPr id="835" name="Google Shape;835;p40"/>
          <p:cNvSpPr txBox="1"/>
          <p:nvPr/>
        </p:nvSpPr>
        <p:spPr>
          <a:xfrm>
            <a:off x="8617775" y="4339450"/>
            <a:ext cx="2532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1"/>
                </a:solidFill>
              </a:rPr>
              <a:t>Image Segmentation</a:t>
            </a:r>
            <a:endParaRPr b="1" sz="1700">
              <a:solidFill>
                <a:schemeClr val="accent1"/>
              </a:solidFill>
            </a:endParaRPr>
          </a:p>
        </p:txBody>
      </p:sp>
      <p:sp>
        <p:nvSpPr>
          <p:cNvPr id="837" name="Google Shape;837;p40"/>
          <p:cNvSpPr/>
          <p:nvPr/>
        </p:nvSpPr>
        <p:spPr>
          <a:xfrm>
            <a:off x="2210525" y="3190475"/>
            <a:ext cx="2133600" cy="2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0"/>
          <p:cNvSpPr/>
          <p:nvPr/>
        </p:nvSpPr>
        <p:spPr>
          <a:xfrm>
            <a:off x="1895425" y="1127100"/>
            <a:ext cx="25326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0"/>
          <p:cNvSpPr/>
          <p:nvPr/>
        </p:nvSpPr>
        <p:spPr>
          <a:xfrm>
            <a:off x="2129725" y="5003975"/>
            <a:ext cx="2064000" cy="2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 name="Google Shape;840;p40"/>
          <p:cNvCxnSpPr/>
          <p:nvPr/>
        </p:nvCxnSpPr>
        <p:spPr>
          <a:xfrm>
            <a:off x="4572000" y="1270725"/>
            <a:ext cx="3996300" cy="604200"/>
          </a:xfrm>
          <a:prstGeom prst="straightConnector1">
            <a:avLst/>
          </a:prstGeom>
          <a:noFill/>
          <a:ln cap="flat" cmpd="sng" w="9525">
            <a:solidFill>
              <a:schemeClr val="dk2"/>
            </a:solidFill>
            <a:prstDash val="solid"/>
            <a:round/>
            <a:headEnd len="med" w="med" type="none"/>
            <a:tailEnd len="med" w="med" type="triangle"/>
          </a:ln>
        </p:spPr>
      </p:cxnSp>
      <p:cxnSp>
        <p:nvCxnSpPr>
          <p:cNvPr id="841" name="Google Shape;841;p40"/>
          <p:cNvCxnSpPr/>
          <p:nvPr/>
        </p:nvCxnSpPr>
        <p:spPr>
          <a:xfrm flipH="1" rot="10800000">
            <a:off x="4609475" y="2088600"/>
            <a:ext cx="3909600" cy="1340400"/>
          </a:xfrm>
          <a:prstGeom prst="straightConnector1">
            <a:avLst/>
          </a:prstGeom>
          <a:noFill/>
          <a:ln cap="flat" cmpd="sng" w="9525">
            <a:solidFill>
              <a:schemeClr val="dk2"/>
            </a:solidFill>
            <a:prstDash val="solid"/>
            <a:round/>
            <a:headEnd len="med" w="med" type="none"/>
            <a:tailEnd len="med" w="med" type="triangle"/>
          </a:ln>
        </p:spPr>
      </p:cxnSp>
      <p:cxnSp>
        <p:nvCxnSpPr>
          <p:cNvPr id="842" name="Google Shape;842;p40"/>
          <p:cNvCxnSpPr/>
          <p:nvPr/>
        </p:nvCxnSpPr>
        <p:spPr>
          <a:xfrm flipH="1" rot="10800000">
            <a:off x="4378300" y="2302325"/>
            <a:ext cx="4223100" cy="2828700"/>
          </a:xfrm>
          <a:prstGeom prst="straightConnector1">
            <a:avLst/>
          </a:prstGeom>
          <a:noFill/>
          <a:ln cap="flat" cmpd="sng" w="9525">
            <a:solidFill>
              <a:schemeClr val="dk2"/>
            </a:solidFill>
            <a:prstDash val="solid"/>
            <a:round/>
            <a:headEnd len="med" w="med" type="none"/>
            <a:tailEnd len="med" w="med" type="triangle"/>
          </a:ln>
        </p:spPr>
      </p:cxnSp>
      <p:sp>
        <p:nvSpPr>
          <p:cNvPr id="843" name="Google Shape;843;p40"/>
          <p:cNvSpPr txBox="1"/>
          <p:nvPr/>
        </p:nvSpPr>
        <p:spPr>
          <a:xfrm>
            <a:off x="8140900" y="1776225"/>
            <a:ext cx="2532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0097A7"/>
                </a:solidFill>
              </a:rPr>
              <a:t>Text Removal</a:t>
            </a:r>
            <a:endParaRPr b="1" sz="1700">
              <a:solidFill>
                <a:srgbClr val="0097A7"/>
              </a:solidFill>
            </a:endParaRPr>
          </a:p>
        </p:txBody>
      </p:sp>
      <p:sp>
        <p:nvSpPr>
          <p:cNvPr id="844" name="Google Shape;844;p40"/>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grpSp>
        <p:nvGrpSpPr>
          <p:cNvPr id="849" name="Google Shape;849;p41"/>
          <p:cNvGrpSpPr/>
          <p:nvPr/>
        </p:nvGrpSpPr>
        <p:grpSpPr>
          <a:xfrm>
            <a:off x="0" y="0"/>
            <a:ext cx="12192001" cy="6858000"/>
            <a:chOff x="0" y="0"/>
            <a:chExt cx="12192001" cy="6858000"/>
          </a:xfrm>
        </p:grpSpPr>
        <p:pic>
          <p:nvPicPr>
            <p:cNvPr id="850" name="Google Shape;850;p41"/>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51" name="Google Shape;851;p41"/>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52" name="Google Shape;852;p41"/>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53" name="Google Shape;853;p41"/>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854" name="Google Shape;854;p41"/>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855" name="Google Shape;855;p41"/>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856" name="Google Shape;856;p41"/>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857" name="Google Shape;857;p41"/>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858" name="Google Shape;858;p41"/>
          <p:cNvSpPr txBox="1"/>
          <p:nvPr/>
        </p:nvSpPr>
        <p:spPr>
          <a:xfrm>
            <a:off x="522700" y="582550"/>
            <a:ext cx="10326000" cy="533700"/>
          </a:xfrm>
          <a:prstGeom prst="rect">
            <a:avLst/>
          </a:prstGeom>
          <a:noFill/>
          <a:ln>
            <a:noFill/>
          </a:ln>
        </p:spPr>
        <p:txBody>
          <a:bodyPr anchorCtr="0" anchor="t" bIns="91425" lIns="91425" spcFirstLastPara="1" rIns="91425" wrap="square" tIns="91425">
            <a:spAutoFit/>
          </a:bodyPr>
          <a:lstStyle/>
          <a:p>
            <a:pPr indent="0" lvl="0" marL="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Web Entity Detection (Provided by Google)</a:t>
            </a:r>
            <a:endParaRPr b="1" sz="2800">
              <a:solidFill>
                <a:srgbClr val="225870"/>
              </a:solidFill>
              <a:latin typeface="Microsoft Yahei"/>
              <a:ea typeface="Microsoft Yahei"/>
              <a:cs typeface="Microsoft Yahei"/>
              <a:sym typeface="Microsoft Yahei"/>
            </a:endParaRPr>
          </a:p>
        </p:txBody>
      </p:sp>
      <p:pic>
        <p:nvPicPr>
          <p:cNvPr id="859" name="Google Shape;859;p41"/>
          <p:cNvPicPr preferRelativeResize="0"/>
          <p:nvPr/>
        </p:nvPicPr>
        <p:blipFill>
          <a:blip r:embed="rId4">
            <a:alphaModFix/>
          </a:blip>
          <a:stretch>
            <a:fillRect/>
          </a:stretch>
        </p:blipFill>
        <p:spPr>
          <a:xfrm>
            <a:off x="522700" y="1778450"/>
            <a:ext cx="5905500" cy="3933825"/>
          </a:xfrm>
          <a:prstGeom prst="rect">
            <a:avLst/>
          </a:prstGeom>
          <a:noFill/>
          <a:ln>
            <a:noFill/>
          </a:ln>
        </p:spPr>
      </p:pic>
      <p:cxnSp>
        <p:nvCxnSpPr>
          <p:cNvPr id="860" name="Google Shape;860;p41"/>
          <p:cNvCxnSpPr/>
          <p:nvPr/>
        </p:nvCxnSpPr>
        <p:spPr>
          <a:xfrm>
            <a:off x="6428200" y="4715663"/>
            <a:ext cx="1926300" cy="4200"/>
          </a:xfrm>
          <a:prstGeom prst="straightConnector1">
            <a:avLst/>
          </a:prstGeom>
          <a:noFill/>
          <a:ln cap="flat" cmpd="sng" w="9525">
            <a:solidFill>
              <a:schemeClr val="dk2"/>
            </a:solidFill>
            <a:prstDash val="solid"/>
            <a:round/>
            <a:headEnd len="med" w="med" type="none"/>
            <a:tailEnd len="med" w="med" type="triangle"/>
          </a:ln>
        </p:spPr>
      </p:cxnSp>
      <p:sp>
        <p:nvSpPr>
          <p:cNvPr id="861" name="Google Shape;861;p41"/>
          <p:cNvSpPr txBox="1"/>
          <p:nvPr/>
        </p:nvSpPr>
        <p:spPr>
          <a:xfrm>
            <a:off x="6613800" y="4339275"/>
            <a:ext cx="163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t>Entity Result</a:t>
            </a:r>
            <a:endParaRPr b="1" sz="2000"/>
          </a:p>
        </p:txBody>
      </p:sp>
      <p:sp>
        <p:nvSpPr>
          <p:cNvPr id="862" name="Google Shape;862;p41"/>
          <p:cNvSpPr txBox="1"/>
          <p:nvPr/>
        </p:nvSpPr>
        <p:spPr>
          <a:xfrm>
            <a:off x="8436800" y="4483025"/>
            <a:ext cx="35031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50">
                <a:solidFill>
                  <a:schemeClr val="dk2"/>
                </a:solidFill>
              </a:rPr>
              <a:t>Carnival in Rio de Janeiro</a:t>
            </a:r>
            <a:endParaRPr b="1" sz="2200">
              <a:solidFill>
                <a:schemeClr val="dk2"/>
              </a:solidFill>
            </a:endParaRPr>
          </a:p>
        </p:txBody>
      </p:sp>
      <p:cxnSp>
        <p:nvCxnSpPr>
          <p:cNvPr id="863" name="Google Shape;863;p41"/>
          <p:cNvCxnSpPr/>
          <p:nvPr/>
        </p:nvCxnSpPr>
        <p:spPr>
          <a:xfrm>
            <a:off x="6469350" y="2797525"/>
            <a:ext cx="1926300" cy="4200"/>
          </a:xfrm>
          <a:prstGeom prst="straightConnector1">
            <a:avLst/>
          </a:prstGeom>
          <a:noFill/>
          <a:ln cap="flat" cmpd="sng" w="9525">
            <a:solidFill>
              <a:schemeClr val="dk2"/>
            </a:solidFill>
            <a:prstDash val="solid"/>
            <a:round/>
            <a:headEnd len="med" w="med" type="none"/>
            <a:tailEnd len="med" w="med" type="triangle"/>
          </a:ln>
        </p:spPr>
      </p:cxnSp>
      <p:sp>
        <p:nvSpPr>
          <p:cNvPr id="864" name="Google Shape;864;p41"/>
          <p:cNvSpPr txBox="1"/>
          <p:nvPr/>
        </p:nvSpPr>
        <p:spPr>
          <a:xfrm>
            <a:off x="6324550" y="2322200"/>
            <a:ext cx="21336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700"/>
              <a:t>Object Result</a:t>
            </a:r>
            <a:endParaRPr b="1" sz="1700"/>
          </a:p>
        </p:txBody>
      </p:sp>
      <p:sp>
        <p:nvSpPr>
          <p:cNvPr id="865" name="Google Shape;865;p41"/>
          <p:cNvSpPr txBox="1"/>
          <p:nvPr/>
        </p:nvSpPr>
        <p:spPr>
          <a:xfrm>
            <a:off x="8251200" y="2564888"/>
            <a:ext cx="3503100" cy="4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50">
                <a:solidFill>
                  <a:schemeClr val="dk2"/>
                </a:solidFill>
              </a:rPr>
              <a:t>Person, Cell phone</a:t>
            </a:r>
            <a:endParaRPr b="1" sz="2200">
              <a:solidFill>
                <a:schemeClr val="dk2"/>
              </a:solidFill>
            </a:endParaRPr>
          </a:p>
        </p:txBody>
      </p:sp>
      <p:sp>
        <p:nvSpPr>
          <p:cNvPr id="866" name="Google Shape;866;p41"/>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grpSp>
        <p:nvGrpSpPr>
          <p:cNvPr id="135" name="Google Shape;135;p15"/>
          <p:cNvGrpSpPr/>
          <p:nvPr/>
        </p:nvGrpSpPr>
        <p:grpSpPr>
          <a:xfrm>
            <a:off x="0" y="0"/>
            <a:ext cx="12192001" cy="6858000"/>
            <a:chOff x="0" y="0"/>
            <a:chExt cx="12192001" cy="6858000"/>
          </a:xfrm>
        </p:grpSpPr>
        <p:pic>
          <p:nvPicPr>
            <p:cNvPr id="136" name="Google Shape;136;p15"/>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137" name="Google Shape;137;p15"/>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138" name="Google Shape;138;p15"/>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139" name="Google Shape;139;p15"/>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140" name="Google Shape;140;p15"/>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141" name="Google Shape;141;p15"/>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142" name="Google Shape;142;p15"/>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143" name="Google Shape;143;p15"/>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144" name="Google Shape;144;p15"/>
          <p:cNvSpPr txBox="1"/>
          <p:nvPr/>
        </p:nvSpPr>
        <p:spPr>
          <a:xfrm>
            <a:off x="1473200" y="2470150"/>
            <a:ext cx="1566228" cy="9588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7200" u="none" cap="none" strike="noStrike">
                <a:solidFill>
                  <a:srgbClr val="BDBDBD"/>
                </a:solidFill>
                <a:latin typeface="Impact"/>
                <a:ea typeface="Impact"/>
                <a:cs typeface="Impact"/>
                <a:sym typeface="Impact"/>
              </a:rPr>
              <a:t>01</a:t>
            </a:r>
            <a:endParaRPr b="0" i="0" sz="1100" u="none" cap="none" strike="noStrike">
              <a:solidFill>
                <a:schemeClr val="dk1"/>
              </a:solidFill>
              <a:latin typeface="Calibri"/>
              <a:ea typeface="Calibri"/>
              <a:cs typeface="Calibri"/>
              <a:sym typeface="Calibri"/>
            </a:endParaRPr>
          </a:p>
        </p:txBody>
      </p:sp>
      <p:sp>
        <p:nvSpPr>
          <p:cNvPr id="145" name="Google Shape;145;p15"/>
          <p:cNvSpPr txBox="1"/>
          <p:nvPr/>
        </p:nvSpPr>
        <p:spPr>
          <a:xfrm>
            <a:off x="1482039" y="3474225"/>
            <a:ext cx="5171224" cy="400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2800" u="none" cap="none" strike="noStrike">
                <a:solidFill>
                  <a:srgbClr val="225870"/>
                </a:solidFill>
                <a:latin typeface="Microsoft Yahei"/>
                <a:ea typeface="Microsoft Yahei"/>
                <a:cs typeface="Microsoft Yahei"/>
                <a:sym typeface="Microsoft Yahei"/>
              </a:rPr>
              <a:t>Introduction &amp; Related Works</a:t>
            </a:r>
            <a:endParaRPr b="0" i="0" sz="1100" u="none" cap="none" strike="noStrike">
              <a:solidFill>
                <a:schemeClr val="dk1"/>
              </a:solidFill>
              <a:latin typeface="Calibri"/>
              <a:ea typeface="Calibri"/>
              <a:cs typeface="Calibri"/>
              <a:sym typeface="Calibri"/>
            </a:endParaRPr>
          </a:p>
        </p:txBody>
      </p:sp>
      <p:sp>
        <p:nvSpPr>
          <p:cNvPr id="146" name="Google Shape;146;p15"/>
          <p:cNvSpPr/>
          <p:nvPr/>
        </p:nvSpPr>
        <p:spPr>
          <a:xfrm>
            <a:off x="0" y="2928176"/>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7" name="Google Shape;147;p15"/>
          <p:cNvSpPr/>
          <p:nvPr/>
        </p:nvSpPr>
        <p:spPr>
          <a:xfrm>
            <a:off x="11887200" y="1143000"/>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pic>
        <p:nvPicPr>
          <p:cNvPr id="148" name="Google Shape;148;p15"/>
          <p:cNvPicPr preferRelativeResize="0"/>
          <p:nvPr/>
        </p:nvPicPr>
        <p:blipFill rotWithShape="1">
          <a:blip r:embed="rId4">
            <a:alphaModFix/>
          </a:blip>
          <a:srcRect b="0" l="0" r="0" t="0"/>
          <a:stretch/>
        </p:blipFill>
        <p:spPr>
          <a:xfrm>
            <a:off x="6338608" y="762000"/>
            <a:ext cx="4961964" cy="3721473"/>
          </a:xfrm>
          <a:prstGeom prst="rect">
            <a:avLst/>
          </a:prstGeom>
          <a:noFill/>
          <a:ln>
            <a:noFill/>
          </a:ln>
        </p:spPr>
      </p:pic>
      <p:sp>
        <p:nvSpPr>
          <p:cNvPr id="149" name="Google Shape;149;p15"/>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2"/>
          <p:cNvSpPr txBox="1"/>
          <p:nvPr/>
        </p:nvSpPr>
        <p:spPr>
          <a:xfrm>
            <a:off x="489800" y="319400"/>
            <a:ext cx="10326000" cy="533700"/>
          </a:xfrm>
          <a:prstGeom prst="rect">
            <a:avLst/>
          </a:prstGeom>
          <a:noFill/>
          <a:ln>
            <a:noFill/>
          </a:ln>
        </p:spPr>
        <p:txBody>
          <a:bodyPr anchorCtr="0" anchor="t" bIns="91425" lIns="91425" spcFirstLastPara="1" rIns="91425" wrap="square" tIns="91425">
            <a:spAutoFit/>
          </a:bodyPr>
          <a:lstStyle/>
          <a:p>
            <a:pPr indent="0" lvl="0" marL="0" rtl="0" algn="l">
              <a:lnSpc>
                <a:spcPct val="81000"/>
              </a:lnSpc>
              <a:spcBef>
                <a:spcPts val="0"/>
              </a:spcBef>
              <a:spcAft>
                <a:spcPts val="0"/>
              </a:spcAft>
              <a:buNone/>
            </a:pPr>
            <a:r>
              <a:rPr b="1" lang="en-US" sz="2800">
                <a:solidFill>
                  <a:srgbClr val="225870"/>
                </a:solidFill>
                <a:latin typeface="Microsoft Yahei"/>
                <a:ea typeface="Microsoft Yahei"/>
                <a:cs typeface="Microsoft Yahei"/>
                <a:sym typeface="Microsoft Yahei"/>
              </a:rPr>
              <a:t>References</a:t>
            </a:r>
            <a:endParaRPr b="1" sz="2800">
              <a:solidFill>
                <a:srgbClr val="225870"/>
              </a:solidFill>
              <a:latin typeface="Microsoft Yahei"/>
              <a:ea typeface="Microsoft Yahei"/>
              <a:cs typeface="Microsoft Yahei"/>
              <a:sym typeface="Microsoft Yahei"/>
            </a:endParaRPr>
          </a:p>
        </p:txBody>
      </p:sp>
      <p:sp>
        <p:nvSpPr>
          <p:cNvPr id="872" name="Google Shape;872;p42"/>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73" name="Google Shape;873;p42"/>
          <p:cNvSpPr txBox="1"/>
          <p:nvPr/>
        </p:nvSpPr>
        <p:spPr>
          <a:xfrm>
            <a:off x="853250" y="853100"/>
            <a:ext cx="9599100" cy="567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 </a:t>
            </a:r>
            <a:r>
              <a:rPr lang="en-US"/>
              <a:t>Firoj Alam, Ferda Ofli, and Muhammad Imran. Crisismmd: Multimodal twitter datasets from natural disasters. In Twelfth International AAAI Conference on Web and Social Media, 2018</a:t>
            </a:r>
            <a:endParaRPr/>
          </a:p>
          <a:p>
            <a:pPr indent="0" lvl="0" marL="0" rtl="0" algn="l">
              <a:spcBef>
                <a:spcPts val="0"/>
              </a:spcBef>
              <a:spcAft>
                <a:spcPts val="0"/>
              </a:spcAft>
              <a:buNone/>
            </a:pPr>
            <a:r>
              <a:rPr lang="en-US"/>
              <a:t>[2] </a:t>
            </a:r>
            <a:r>
              <a:rPr lang="en-US"/>
              <a:t>Zhu, R. (2020). Enhance multimodal transformer with external label and in-domain pretrain: Hateful meme challenge winning solution. arXiv preprint arXiv:2012.08290.</a:t>
            </a:r>
            <a:endParaRPr/>
          </a:p>
          <a:p>
            <a:pPr indent="0" lvl="0" marL="0" rtl="0" algn="l">
              <a:spcBef>
                <a:spcPts val="0"/>
              </a:spcBef>
              <a:spcAft>
                <a:spcPts val="0"/>
              </a:spcAft>
              <a:buNone/>
            </a:pPr>
            <a:r>
              <a:rPr lang="en-US"/>
              <a:t>[3]Constantin, M. G., Pârvu, D. S., Stanciu, C., Ionascu, D., &amp; Ionescu, B. (2021, July). Hateful meme detection with multimodal deep neural networks. In 2021 International Symposium on Signals, Circuits and Systems (ISSCS) (pp. 1-4). IEEE.</a:t>
            </a:r>
            <a:endParaRPr/>
          </a:p>
          <a:p>
            <a:pPr indent="0" lvl="0" marL="0" rtl="0" algn="l">
              <a:spcBef>
                <a:spcPts val="0"/>
              </a:spcBef>
              <a:spcAft>
                <a:spcPts val="0"/>
              </a:spcAft>
              <a:buNone/>
            </a:pPr>
            <a:r>
              <a:rPr lang="en-US"/>
              <a:t>[4]Velioglu, R., &amp; Rose, J. (2020). Detecting hate speech in memes using multimodal deep learning approaches: Prize-winning solution to hateful memes challenge. arXiv preprint arXiv:2012.12975.</a:t>
            </a:r>
            <a:endParaRPr/>
          </a:p>
          <a:p>
            <a:pPr indent="0" lvl="0" marL="0" rtl="0" algn="l">
              <a:spcBef>
                <a:spcPts val="0"/>
              </a:spcBef>
              <a:spcAft>
                <a:spcPts val="0"/>
              </a:spcAft>
              <a:buNone/>
            </a:pPr>
            <a:r>
              <a:rPr lang="en-US"/>
              <a:t>[5]Wanbo, L., &amp; Suying, L. (2021, May). Research on multi-modal hateful meme detection. In 2021 2nd International Conference on Artificial Intelligence and Information Systems (pp. 1-10).</a:t>
            </a:r>
            <a:endParaRPr/>
          </a:p>
          <a:p>
            <a:pPr indent="0" lvl="0" marL="0" marR="0" rtl="0" algn="l">
              <a:lnSpc>
                <a:spcPct val="100000"/>
              </a:lnSpc>
              <a:spcBef>
                <a:spcPts val="0"/>
              </a:spcBef>
              <a:spcAft>
                <a:spcPts val="0"/>
              </a:spcAft>
              <a:buNone/>
            </a:pPr>
            <a:r>
              <a:rPr lang="en-US"/>
              <a:t>[6] “TF–IDF.” Wikipedia, Wikimedia Foundation, 11 Feb. 2022, https://en.wikipedia.org/wiki/Tf%E2%80%93idf. </a:t>
            </a:r>
            <a:endParaRPr/>
          </a:p>
          <a:p>
            <a:pPr indent="0" lvl="0" marL="0" rtl="0" algn="l">
              <a:lnSpc>
                <a:spcPct val="90000"/>
              </a:lnSpc>
              <a:spcBef>
                <a:spcPts val="0"/>
              </a:spcBef>
              <a:spcAft>
                <a:spcPts val="0"/>
              </a:spcAft>
              <a:buClr>
                <a:schemeClr val="dk1"/>
              </a:buClr>
              <a:buSzPts val="1100"/>
              <a:buFont typeface="Arial"/>
              <a:buNone/>
            </a:pPr>
            <a:r>
              <a:rPr lang="en-US"/>
              <a:t>[7] Zhang, Ye, and Byron Wallace. "A sensitivity analysis of (and practitioners' guide to) convolutional neural networks for sentence classification." arXiv preprint arXiv:1510.03820 (2015).</a:t>
            </a:r>
            <a:endParaRPr/>
          </a:p>
          <a:p>
            <a:pPr indent="0" lvl="0" marL="0" rtl="0" algn="l">
              <a:lnSpc>
                <a:spcPct val="90000"/>
              </a:lnSpc>
              <a:spcBef>
                <a:spcPts val="0"/>
              </a:spcBef>
              <a:spcAft>
                <a:spcPts val="0"/>
              </a:spcAft>
              <a:buClr>
                <a:schemeClr val="dk1"/>
              </a:buClr>
              <a:buSzPts val="1100"/>
              <a:buFont typeface="Arial"/>
              <a:buNone/>
            </a:pPr>
            <a:r>
              <a:rPr lang="en-US"/>
              <a:t>[8] Devlin, Jacob, et al. "Bert: Pre-training of deep bidirectional transformers    for language understanding." arXiv preprint arXiv:1810.04805 (2018).</a:t>
            </a:r>
            <a:endParaRPr/>
          </a:p>
          <a:p>
            <a:pPr indent="0" lvl="0" marL="0" rtl="0" algn="l">
              <a:lnSpc>
                <a:spcPct val="90000"/>
              </a:lnSpc>
              <a:spcBef>
                <a:spcPts val="0"/>
              </a:spcBef>
              <a:spcAft>
                <a:spcPts val="0"/>
              </a:spcAft>
              <a:buNone/>
            </a:pPr>
            <a:r>
              <a:rPr lang="en-US"/>
              <a:t>[9] He, Kaiming, et al. “Deep Residual Learning for Image Recognition.” 2016 IEEE Conference on Computer Vision and Pattern Recognition (CVPR), 2016, </a:t>
            </a:r>
            <a:r>
              <a:rPr lang="en-US" u="sng">
                <a:solidFill>
                  <a:schemeClr val="hlink"/>
                </a:solidFill>
                <a:hlinkClick r:id="rId3"/>
              </a:rPr>
              <a:t>https://doi.org/10.1109/cvpr.2016.90</a:t>
            </a:r>
            <a:r>
              <a:rPr lang="en-US"/>
              <a:t>.</a:t>
            </a:r>
            <a:endParaRPr/>
          </a:p>
          <a:p>
            <a:pPr indent="0" lvl="0" marL="0" rtl="0" algn="l">
              <a:lnSpc>
                <a:spcPct val="90000"/>
              </a:lnSpc>
              <a:spcBef>
                <a:spcPts val="0"/>
              </a:spcBef>
              <a:spcAft>
                <a:spcPts val="0"/>
              </a:spcAft>
              <a:buNone/>
            </a:pPr>
            <a:r>
              <a:rPr lang="en-US"/>
              <a:t>[10] Redmon, Joseph, et al. “You Only Look Once: Unified, Real-Time Object Detection.” 2016 IEEE Conference on Computer Vision and Pattern Recognition (CVPR), 2016, https://doi.org/10.1109/cvpr.2016.91. </a:t>
            </a:r>
            <a:endParaRPr/>
          </a:p>
          <a:p>
            <a:pPr indent="0" lvl="0" marL="0" rtl="0" algn="l">
              <a:lnSpc>
                <a:spcPct val="90000"/>
              </a:lnSpc>
              <a:spcBef>
                <a:spcPts val="0"/>
              </a:spcBef>
              <a:spcAft>
                <a:spcPts val="0"/>
              </a:spcAft>
              <a:buNone/>
            </a:pPr>
            <a:r>
              <a:rPr lang="en-US"/>
              <a:t>[11] Viola, P., and M. Jones. “Rapid Object Detection Using a Boosted Cascade of Simple Features.” Proceedings of the 2001 IEEE Computer Society Conference on Computer Vision and Pattern Recognition. CVPR 2001,</a:t>
            </a:r>
            <a:r>
              <a:rPr lang="en-US">
                <a:uFill>
                  <a:noFill/>
                </a:uFill>
                <a:hlinkClick r:id="rId4"/>
              </a:rPr>
              <a:t> https://doi.org/10.1109/cvpr.2001.990517</a:t>
            </a:r>
            <a:r>
              <a:rPr lang="en-US"/>
              <a:t>.</a:t>
            </a:r>
            <a:endParaRPr/>
          </a:p>
          <a:p>
            <a:pPr indent="0" lvl="0" marL="0" rtl="0" algn="l">
              <a:lnSpc>
                <a:spcPct val="90000"/>
              </a:lnSpc>
              <a:spcBef>
                <a:spcPts val="0"/>
              </a:spcBef>
              <a:spcAft>
                <a:spcPts val="0"/>
              </a:spcAft>
              <a:buNone/>
            </a:pPr>
            <a:r>
              <a:rPr lang="en-US"/>
              <a:t>[12]Li, L. H., Yatskar, M., Yin, D., Hsieh, C. J., &amp; Chang, K. W. (2019). Visualbert: A simple and performant baseline for vision and language. arXiv preprint arXiv:1908.03557.</a:t>
            </a:r>
            <a:endParaRPr/>
          </a:p>
          <a:p>
            <a:pPr indent="0" lvl="0" marL="0" rtl="0" algn="l">
              <a:lnSpc>
                <a:spcPct val="90000"/>
              </a:lnSpc>
              <a:spcBef>
                <a:spcPts val="0"/>
              </a:spcBef>
              <a:spcAft>
                <a:spcPts val="0"/>
              </a:spcAft>
              <a:buNone/>
            </a:pPr>
            <a:r>
              <a:rPr lang="en-US"/>
              <a:t>[13]Ren, S., He, K., Girshick, R., &amp; Sun, J. (2015). Faster r-cnn: Towards real-time object detection with region proposal networks. Advances in neural information processing systems, 28.</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7" name="Shape 877"/>
        <p:cNvGrpSpPr/>
        <p:nvPr/>
      </p:nvGrpSpPr>
      <p:grpSpPr>
        <a:xfrm>
          <a:off x="0" y="0"/>
          <a:ext cx="0" cy="0"/>
          <a:chOff x="0" y="0"/>
          <a:chExt cx="0" cy="0"/>
        </a:xfrm>
      </p:grpSpPr>
      <p:grpSp>
        <p:nvGrpSpPr>
          <p:cNvPr id="878" name="Google Shape;878;p43"/>
          <p:cNvGrpSpPr/>
          <p:nvPr/>
        </p:nvGrpSpPr>
        <p:grpSpPr>
          <a:xfrm>
            <a:off x="0" y="0"/>
            <a:ext cx="12192001" cy="6858000"/>
            <a:chOff x="0" y="0"/>
            <a:chExt cx="12192001" cy="6858000"/>
          </a:xfrm>
        </p:grpSpPr>
        <p:pic>
          <p:nvPicPr>
            <p:cNvPr id="879" name="Google Shape;879;p43"/>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80" name="Google Shape;880;p43"/>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81" name="Google Shape;881;p43"/>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882" name="Google Shape;882;p43"/>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883" name="Google Shape;883;p43"/>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884" name="Google Shape;884;p43"/>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885" name="Google Shape;885;p43"/>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886" name="Google Shape;886;p43"/>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887" name="Google Shape;887;p43"/>
          <p:cNvSpPr/>
          <p:nvPr/>
        </p:nvSpPr>
        <p:spPr>
          <a:xfrm>
            <a:off x="0" y="2928176"/>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888" name="Google Shape;888;p43"/>
          <p:cNvSpPr/>
          <p:nvPr/>
        </p:nvSpPr>
        <p:spPr>
          <a:xfrm>
            <a:off x="11887200" y="1143000"/>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889" name="Google Shape;889;p43"/>
          <p:cNvSpPr txBox="1"/>
          <p:nvPr/>
        </p:nvSpPr>
        <p:spPr>
          <a:xfrm>
            <a:off x="4979403" y="2873375"/>
            <a:ext cx="2233193" cy="7556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5400" u="none" cap="none" strike="noStrike">
                <a:solidFill>
                  <a:srgbClr val="225870"/>
                </a:solidFill>
                <a:latin typeface="Microsoft Yahei"/>
                <a:ea typeface="Microsoft Yahei"/>
                <a:cs typeface="Microsoft Yahei"/>
                <a:sym typeface="Microsoft Yahei"/>
              </a:rPr>
              <a:t>Q &amp; A</a:t>
            </a:r>
            <a:endParaRPr b="0" i="0" sz="1100" u="none" cap="none" strike="noStrike">
              <a:solidFill>
                <a:schemeClr val="dk1"/>
              </a:solidFill>
              <a:latin typeface="Calibri"/>
              <a:ea typeface="Calibri"/>
              <a:cs typeface="Calibri"/>
              <a:sym typeface="Calibri"/>
            </a:endParaRPr>
          </a:p>
        </p:txBody>
      </p:sp>
      <p:sp>
        <p:nvSpPr>
          <p:cNvPr id="890" name="Google Shape;890;p43"/>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91" name="Google Shape;891;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5" name="Shape 895"/>
        <p:cNvGrpSpPr/>
        <p:nvPr/>
      </p:nvGrpSpPr>
      <p:grpSpPr>
        <a:xfrm>
          <a:off x="0" y="0"/>
          <a:ext cx="0" cy="0"/>
          <a:chOff x="0" y="0"/>
          <a:chExt cx="0" cy="0"/>
        </a:xfrm>
      </p:grpSpPr>
      <p:grpSp>
        <p:nvGrpSpPr>
          <p:cNvPr id="896" name="Google Shape;896;p44"/>
          <p:cNvGrpSpPr/>
          <p:nvPr/>
        </p:nvGrpSpPr>
        <p:grpSpPr>
          <a:xfrm>
            <a:off x="0" y="0"/>
            <a:ext cx="12192001" cy="6858000"/>
            <a:chOff x="0" y="0"/>
            <a:chExt cx="12192001" cy="6858000"/>
          </a:xfrm>
        </p:grpSpPr>
        <p:pic>
          <p:nvPicPr>
            <p:cNvPr id="897" name="Google Shape;897;p44"/>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898" name="Google Shape;898;p44"/>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899" name="Google Shape;899;p44"/>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900" name="Google Shape;900;p44"/>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901" name="Google Shape;901;p44"/>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902" name="Google Shape;902;p44"/>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903" name="Google Shape;903;p44"/>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904" name="Google Shape;904;p44"/>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905" name="Google Shape;905;p44"/>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225870"/>
              </a:gs>
              <a:gs pos="100000">
                <a:srgbClr val="225870"/>
              </a:gs>
            </a:gsLst>
            <a:lin ang="18900000" scaled="0"/>
          </a:gra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906" name="Google Shape;906;p44"/>
          <p:cNvSpPr txBox="1"/>
          <p:nvPr/>
        </p:nvSpPr>
        <p:spPr>
          <a:xfrm>
            <a:off x="2381527" y="2373360"/>
            <a:ext cx="7428900" cy="6447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4800" u="none" cap="none" strike="noStrike">
                <a:solidFill>
                  <a:srgbClr val="FFFFFF"/>
                </a:solidFill>
                <a:latin typeface="Arial"/>
                <a:ea typeface="Arial"/>
                <a:cs typeface="Arial"/>
                <a:sym typeface="Arial"/>
              </a:rPr>
              <a:t>Thanks for your listening!</a:t>
            </a:r>
            <a:endParaRPr b="0" i="0" sz="1100" u="none" cap="none" strike="noStrike">
              <a:solidFill>
                <a:schemeClr val="dk1"/>
              </a:solidFill>
              <a:latin typeface="Calibri"/>
              <a:ea typeface="Calibri"/>
              <a:cs typeface="Calibri"/>
              <a:sym typeface="Calibri"/>
            </a:endParaRPr>
          </a:p>
        </p:txBody>
      </p:sp>
      <p:sp>
        <p:nvSpPr>
          <p:cNvPr id="907" name="Google Shape;907;p44"/>
          <p:cNvSpPr txBox="1"/>
          <p:nvPr/>
        </p:nvSpPr>
        <p:spPr>
          <a:xfrm>
            <a:off x="4302384" y="3634800"/>
            <a:ext cx="3587100" cy="2718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600" u="none" cap="none" strike="noStrike">
                <a:solidFill>
                  <a:srgbClr val="FFFFFF"/>
                </a:solidFill>
                <a:latin typeface="Arial"/>
                <a:ea typeface="Arial"/>
                <a:cs typeface="Arial"/>
                <a:sym typeface="Arial"/>
              </a:rPr>
              <a:t>Presented by: Ruitian Wu &amp; Yijia Xue</a:t>
            </a:r>
            <a:endParaRPr b="0" i="0" sz="1100" u="none" cap="none" strike="noStrike">
              <a:solidFill>
                <a:schemeClr val="dk1"/>
              </a:solidFill>
              <a:latin typeface="Calibri"/>
              <a:ea typeface="Calibri"/>
              <a:cs typeface="Calibri"/>
              <a:sym typeface="Calibri"/>
            </a:endParaRPr>
          </a:p>
        </p:txBody>
      </p:sp>
      <p:sp>
        <p:nvSpPr>
          <p:cNvPr id="908" name="Google Shape;908;p44"/>
          <p:cNvSpPr txBox="1"/>
          <p:nvPr/>
        </p:nvSpPr>
        <p:spPr>
          <a:xfrm>
            <a:off x="5285890" y="4235780"/>
            <a:ext cx="1620000" cy="2412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400" u="none" cap="none" strike="noStrike">
                <a:solidFill>
                  <a:srgbClr val="FFFFFF"/>
                </a:solidFill>
                <a:latin typeface="Arial"/>
                <a:ea typeface="Arial"/>
                <a:cs typeface="Arial"/>
                <a:sym typeface="Arial"/>
              </a:rPr>
              <a:t>March 8th, 2022</a:t>
            </a:r>
            <a:endParaRPr b="0" i="0" sz="1100" u="none" cap="none" strike="noStrike">
              <a:solidFill>
                <a:schemeClr val="dk1"/>
              </a:solidFill>
              <a:latin typeface="Calibri"/>
              <a:ea typeface="Calibri"/>
              <a:cs typeface="Calibri"/>
              <a:sym typeface="Calibri"/>
            </a:endParaRPr>
          </a:p>
        </p:txBody>
      </p:sp>
      <p:sp>
        <p:nvSpPr>
          <p:cNvPr id="909" name="Google Shape;909;p44"/>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3" name="Shape 153"/>
        <p:cNvGrpSpPr/>
        <p:nvPr/>
      </p:nvGrpSpPr>
      <p:grpSpPr>
        <a:xfrm>
          <a:off x="0" y="0"/>
          <a:ext cx="0" cy="0"/>
          <a:chOff x="0" y="0"/>
          <a:chExt cx="0" cy="0"/>
        </a:xfrm>
      </p:grpSpPr>
      <p:pic>
        <p:nvPicPr>
          <p:cNvPr id="154" name="Google Shape;154;p16"/>
          <p:cNvPicPr preferRelativeResize="0"/>
          <p:nvPr/>
        </p:nvPicPr>
        <p:blipFill rotWithShape="1">
          <a:blip r:embed="rId3">
            <a:alphaModFix/>
          </a:blip>
          <a:srcRect b="0" l="0" r="0" t="0"/>
          <a:stretch/>
        </p:blipFill>
        <p:spPr>
          <a:xfrm>
            <a:off x="3920337" y="3673920"/>
            <a:ext cx="4239857" cy="3169398"/>
          </a:xfrm>
          <a:prstGeom prst="rect">
            <a:avLst/>
          </a:prstGeom>
          <a:noFill/>
          <a:ln>
            <a:noFill/>
          </a:ln>
        </p:spPr>
      </p:pic>
      <p:pic>
        <p:nvPicPr>
          <p:cNvPr id="155" name="Google Shape;155;p16"/>
          <p:cNvPicPr preferRelativeResize="0"/>
          <p:nvPr/>
        </p:nvPicPr>
        <p:blipFill rotWithShape="1">
          <a:blip r:embed="rId3">
            <a:alphaModFix/>
          </a:blip>
          <a:srcRect b="0" l="0" r="0" t="0"/>
          <a:stretch/>
        </p:blipFill>
        <p:spPr>
          <a:xfrm>
            <a:off x="-3975" y="-14630"/>
            <a:ext cx="3924300" cy="3924300"/>
          </a:xfrm>
          <a:prstGeom prst="rect">
            <a:avLst/>
          </a:prstGeom>
          <a:noFill/>
          <a:ln>
            <a:noFill/>
          </a:ln>
        </p:spPr>
      </p:pic>
      <p:pic>
        <p:nvPicPr>
          <p:cNvPr id="156" name="Google Shape;156;p16"/>
          <p:cNvPicPr preferRelativeResize="0"/>
          <p:nvPr/>
        </p:nvPicPr>
        <p:blipFill rotWithShape="1">
          <a:blip r:embed="rId3">
            <a:alphaModFix/>
          </a:blip>
          <a:srcRect b="0" l="0" r="0" t="0"/>
          <a:stretch/>
        </p:blipFill>
        <p:spPr>
          <a:xfrm>
            <a:off x="3920236" y="-14580"/>
            <a:ext cx="3924300" cy="3924300"/>
          </a:xfrm>
          <a:prstGeom prst="rect">
            <a:avLst/>
          </a:prstGeom>
          <a:noFill/>
          <a:ln>
            <a:noFill/>
          </a:ln>
        </p:spPr>
      </p:pic>
      <p:pic>
        <p:nvPicPr>
          <p:cNvPr id="157" name="Google Shape;157;p16"/>
          <p:cNvPicPr preferRelativeResize="0"/>
          <p:nvPr/>
        </p:nvPicPr>
        <p:blipFill rotWithShape="1">
          <a:blip r:embed="rId3">
            <a:alphaModFix/>
          </a:blip>
          <a:srcRect b="0" l="0" r="0" t="0"/>
          <a:stretch/>
        </p:blipFill>
        <p:spPr>
          <a:xfrm>
            <a:off x="7808612" y="-78680"/>
            <a:ext cx="3924300" cy="3924300"/>
          </a:xfrm>
          <a:prstGeom prst="rect">
            <a:avLst/>
          </a:prstGeom>
          <a:noFill/>
          <a:ln>
            <a:noFill/>
          </a:ln>
        </p:spPr>
      </p:pic>
      <p:pic>
        <p:nvPicPr>
          <p:cNvPr id="158" name="Google Shape;158;p16"/>
          <p:cNvPicPr preferRelativeResize="0"/>
          <p:nvPr/>
        </p:nvPicPr>
        <p:blipFill rotWithShape="1">
          <a:blip r:embed="rId3">
            <a:alphaModFix/>
          </a:blip>
          <a:srcRect b="0" l="0" r="0" t="0"/>
          <a:stretch/>
        </p:blipFill>
        <p:spPr>
          <a:xfrm>
            <a:off x="-3975" y="3909619"/>
            <a:ext cx="3924300" cy="2933700"/>
          </a:xfrm>
          <a:prstGeom prst="rect">
            <a:avLst/>
          </a:prstGeom>
          <a:noFill/>
          <a:ln>
            <a:noFill/>
          </a:ln>
        </p:spPr>
      </p:pic>
      <p:pic>
        <p:nvPicPr>
          <p:cNvPr id="159" name="Google Shape;159;p16"/>
          <p:cNvPicPr preferRelativeResize="0"/>
          <p:nvPr/>
        </p:nvPicPr>
        <p:blipFill rotWithShape="1">
          <a:blip r:embed="rId3">
            <a:alphaModFix/>
          </a:blip>
          <a:srcRect b="0" l="0" r="0" t="0"/>
          <a:stretch/>
        </p:blipFill>
        <p:spPr>
          <a:xfrm>
            <a:off x="7844637" y="3909619"/>
            <a:ext cx="3924300" cy="2933700"/>
          </a:xfrm>
          <a:prstGeom prst="rect">
            <a:avLst/>
          </a:prstGeom>
          <a:noFill/>
          <a:ln>
            <a:noFill/>
          </a:ln>
        </p:spPr>
      </p:pic>
      <p:pic>
        <p:nvPicPr>
          <p:cNvPr id="160" name="Google Shape;160;p16"/>
          <p:cNvPicPr preferRelativeResize="0"/>
          <p:nvPr/>
        </p:nvPicPr>
        <p:blipFill rotWithShape="1">
          <a:blip r:embed="rId3">
            <a:alphaModFix/>
          </a:blip>
          <a:srcRect b="0" l="0" r="0" t="0"/>
          <a:stretch/>
        </p:blipFill>
        <p:spPr>
          <a:xfrm>
            <a:off x="11768937" y="-14630"/>
            <a:ext cx="419100" cy="3924300"/>
          </a:xfrm>
          <a:prstGeom prst="rect">
            <a:avLst/>
          </a:prstGeom>
          <a:noFill/>
          <a:ln>
            <a:noFill/>
          </a:ln>
        </p:spPr>
      </p:pic>
      <p:pic>
        <p:nvPicPr>
          <p:cNvPr id="161" name="Google Shape;161;p16"/>
          <p:cNvPicPr preferRelativeResize="0"/>
          <p:nvPr/>
        </p:nvPicPr>
        <p:blipFill rotWithShape="1">
          <a:blip r:embed="rId3">
            <a:alphaModFix/>
          </a:blip>
          <a:srcRect b="0" l="0" r="0" t="0"/>
          <a:stretch/>
        </p:blipFill>
        <p:spPr>
          <a:xfrm>
            <a:off x="11768937" y="3909669"/>
            <a:ext cx="419101" cy="2933700"/>
          </a:xfrm>
          <a:prstGeom prst="rect">
            <a:avLst/>
          </a:prstGeom>
          <a:noFill/>
          <a:ln>
            <a:noFill/>
          </a:ln>
        </p:spPr>
      </p:pic>
      <p:sp>
        <p:nvSpPr>
          <p:cNvPr id="162" name="Google Shape;162;p16"/>
          <p:cNvSpPr/>
          <p:nvPr/>
        </p:nvSpPr>
        <p:spPr>
          <a:xfrm>
            <a:off x="6195112" y="2586903"/>
            <a:ext cx="1491139" cy="1562283"/>
          </a:xfrm>
          <a:custGeom>
            <a:rect b="b" l="l" r="r" t="t"/>
            <a:pathLst>
              <a:path extrusionOk="0" h="1562283" w="1491139">
                <a:moveTo>
                  <a:pt x="1193" y="781141"/>
                </a:moveTo>
                <a:cubicBezTo>
                  <a:pt x="0" y="514408"/>
                  <a:pt x="141616" y="267424"/>
                  <a:pt x="372417" y="133712"/>
                </a:cubicBezTo>
                <a:cubicBezTo>
                  <a:pt x="603218" y="0"/>
                  <a:pt x="887921" y="0"/>
                  <a:pt x="1118722" y="133712"/>
                </a:cubicBezTo>
                <a:cubicBezTo>
                  <a:pt x="1349523" y="267424"/>
                  <a:pt x="1491139" y="514408"/>
                  <a:pt x="1489946" y="781141"/>
                </a:cubicBezTo>
                <a:cubicBezTo>
                  <a:pt x="1491139" y="1047875"/>
                  <a:pt x="1349523" y="1294858"/>
                  <a:pt x="1118722" y="1428571"/>
                </a:cubicBezTo>
                <a:cubicBezTo>
                  <a:pt x="887921" y="1562283"/>
                  <a:pt x="603218" y="1562283"/>
                  <a:pt x="372417" y="1428571"/>
                </a:cubicBezTo>
                <a:cubicBezTo>
                  <a:pt x="141616" y="1294858"/>
                  <a:pt x="0" y="1047875"/>
                  <a:pt x="1193" y="781141"/>
                </a:cubicBez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3" name="Google Shape;163;p16"/>
          <p:cNvSpPr/>
          <p:nvPr/>
        </p:nvSpPr>
        <p:spPr>
          <a:xfrm>
            <a:off x="5681609" y="3395245"/>
            <a:ext cx="1369094" cy="1434414"/>
          </a:xfrm>
          <a:custGeom>
            <a:rect b="b" l="l" r="r" t="t"/>
            <a:pathLst>
              <a:path extrusionOk="0" h="1434414" w="1369094">
                <a:moveTo>
                  <a:pt x="1095" y="717207"/>
                </a:moveTo>
                <a:cubicBezTo>
                  <a:pt x="0" y="472305"/>
                  <a:pt x="130025" y="245536"/>
                  <a:pt x="341935" y="122768"/>
                </a:cubicBezTo>
                <a:cubicBezTo>
                  <a:pt x="553846" y="0"/>
                  <a:pt x="815247" y="0"/>
                  <a:pt x="1027158" y="122768"/>
                </a:cubicBezTo>
                <a:cubicBezTo>
                  <a:pt x="1239069" y="245536"/>
                  <a:pt x="1369094" y="472305"/>
                  <a:pt x="1367999" y="717207"/>
                </a:cubicBezTo>
                <a:cubicBezTo>
                  <a:pt x="1369094" y="962109"/>
                  <a:pt x="1239069" y="1188878"/>
                  <a:pt x="1027158" y="1311646"/>
                </a:cubicBezTo>
                <a:cubicBezTo>
                  <a:pt x="815247" y="1434414"/>
                  <a:pt x="553846" y="1434414"/>
                  <a:pt x="341935" y="1311646"/>
                </a:cubicBezTo>
                <a:cubicBezTo>
                  <a:pt x="130025" y="1188878"/>
                  <a:pt x="0" y="962109"/>
                  <a:pt x="1095" y="717207"/>
                </a:cubicBezTo>
                <a:close/>
              </a:path>
            </a:pathLst>
          </a:custGeom>
          <a:solidFill>
            <a:srgbClr val="BFBFBF"/>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4" name="Google Shape;164;p16"/>
          <p:cNvSpPr/>
          <p:nvPr/>
        </p:nvSpPr>
        <p:spPr>
          <a:xfrm>
            <a:off x="4713097" y="2032799"/>
            <a:ext cx="1730281" cy="1812833"/>
          </a:xfrm>
          <a:custGeom>
            <a:rect b="b" l="l" r="r" t="t"/>
            <a:pathLst>
              <a:path extrusionOk="0" h="1812833" w="1730281">
                <a:moveTo>
                  <a:pt x="1384" y="906417"/>
                </a:moveTo>
                <a:cubicBezTo>
                  <a:pt x="0" y="596906"/>
                  <a:pt x="164328" y="310312"/>
                  <a:pt x="432143" y="155156"/>
                </a:cubicBezTo>
                <a:cubicBezTo>
                  <a:pt x="699959" y="0"/>
                  <a:pt x="1030322" y="0"/>
                  <a:pt x="1298137" y="155156"/>
                </a:cubicBezTo>
                <a:cubicBezTo>
                  <a:pt x="1565953" y="310312"/>
                  <a:pt x="1730281" y="596906"/>
                  <a:pt x="1728897" y="906417"/>
                </a:cubicBezTo>
                <a:cubicBezTo>
                  <a:pt x="1730281" y="1215927"/>
                  <a:pt x="1565953" y="1502521"/>
                  <a:pt x="1298137" y="1657677"/>
                </a:cubicBezTo>
                <a:cubicBezTo>
                  <a:pt x="1030322" y="1812833"/>
                  <a:pt x="699959" y="1812833"/>
                  <a:pt x="432143" y="1657677"/>
                </a:cubicBezTo>
                <a:cubicBezTo>
                  <a:pt x="164328" y="1502521"/>
                  <a:pt x="0" y="1215927"/>
                  <a:pt x="1384" y="906417"/>
                </a:cubicBezTo>
                <a:close/>
              </a:path>
            </a:pathLst>
          </a:custGeom>
          <a:solidFill>
            <a:srgbClr val="D9D9D9"/>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5" name="Google Shape;165;p16"/>
          <p:cNvSpPr txBox="1"/>
          <p:nvPr/>
        </p:nvSpPr>
        <p:spPr>
          <a:xfrm>
            <a:off x="406400" y="349136"/>
            <a:ext cx="5171100" cy="395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2800" u="none" cap="none" strike="noStrike">
                <a:solidFill>
                  <a:srgbClr val="225870"/>
                </a:solidFill>
                <a:latin typeface="Microsoft Yahei"/>
                <a:ea typeface="Microsoft Yahei"/>
                <a:cs typeface="Microsoft Yahei"/>
                <a:sym typeface="Microsoft Yahei"/>
              </a:rPr>
              <a:t>Introduction &amp; Related Works</a:t>
            </a:r>
            <a:endParaRPr b="0" i="0" sz="1100" u="none" cap="none" strike="noStrike">
              <a:solidFill>
                <a:schemeClr val="dk1"/>
              </a:solidFill>
              <a:latin typeface="Calibri"/>
              <a:ea typeface="Calibri"/>
              <a:cs typeface="Calibri"/>
              <a:sym typeface="Calibri"/>
            </a:endParaRPr>
          </a:p>
        </p:txBody>
      </p:sp>
      <p:sp>
        <p:nvSpPr>
          <p:cNvPr id="166" name="Google Shape;166;p16"/>
          <p:cNvSpPr txBox="1"/>
          <p:nvPr/>
        </p:nvSpPr>
        <p:spPr>
          <a:xfrm>
            <a:off x="6553191" y="2918450"/>
            <a:ext cx="1257900" cy="4746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81000"/>
              </a:lnSpc>
              <a:spcBef>
                <a:spcPts val="0"/>
              </a:spcBef>
              <a:spcAft>
                <a:spcPts val="0"/>
              </a:spcAft>
              <a:buNone/>
            </a:pPr>
            <a:r>
              <a:rPr b="1" lang="en-US" sz="1800">
                <a:solidFill>
                  <a:srgbClr val="FFFFFF"/>
                </a:solidFill>
                <a:latin typeface="Microsoft YaHei"/>
                <a:ea typeface="Microsoft YaHei"/>
                <a:cs typeface="Microsoft YaHei"/>
                <a:sym typeface="Microsoft YaHei"/>
              </a:rPr>
              <a:t>Related</a:t>
            </a:r>
            <a:endParaRPr b="1" sz="1800">
              <a:solidFill>
                <a:srgbClr val="FFFFFF"/>
              </a:solidFill>
              <a:latin typeface="Microsoft YaHei"/>
              <a:ea typeface="Microsoft YaHei"/>
              <a:cs typeface="Microsoft YaHei"/>
              <a:sym typeface="Microsoft YaHei"/>
            </a:endParaRPr>
          </a:p>
          <a:p>
            <a:pPr indent="0" lvl="0" marL="0" marR="0" rtl="0" algn="l">
              <a:lnSpc>
                <a:spcPct val="81000"/>
              </a:lnSpc>
              <a:spcBef>
                <a:spcPts val="0"/>
              </a:spcBef>
              <a:spcAft>
                <a:spcPts val="0"/>
              </a:spcAft>
              <a:buNone/>
            </a:pPr>
            <a:r>
              <a:rPr b="1" lang="en-US" sz="1800">
                <a:solidFill>
                  <a:srgbClr val="FFFFFF"/>
                </a:solidFill>
                <a:latin typeface="Microsoft YaHei"/>
                <a:ea typeface="Microsoft YaHei"/>
                <a:cs typeface="Microsoft YaHei"/>
                <a:sym typeface="Microsoft YaHei"/>
              </a:rPr>
              <a:t>Work</a:t>
            </a:r>
            <a:endParaRPr b="1" sz="1800">
              <a:solidFill>
                <a:srgbClr val="FFFFFF"/>
              </a:solidFill>
              <a:latin typeface="Microsoft YaHei"/>
              <a:ea typeface="Microsoft YaHei"/>
              <a:cs typeface="Microsoft YaHei"/>
              <a:sym typeface="Microsoft YaHei"/>
            </a:endParaRPr>
          </a:p>
        </p:txBody>
      </p:sp>
      <p:sp>
        <p:nvSpPr>
          <p:cNvPr id="167" name="Google Shape;167;p16"/>
          <p:cNvSpPr txBox="1"/>
          <p:nvPr/>
        </p:nvSpPr>
        <p:spPr>
          <a:xfrm>
            <a:off x="809600" y="1390625"/>
            <a:ext cx="4872000" cy="24057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i="0" lang="en-US" sz="1800" u="none" cap="none" strike="noStrike">
                <a:solidFill>
                  <a:srgbClr val="212121"/>
                </a:solidFill>
              </a:rPr>
              <a:t>Motivation for this topic：</a:t>
            </a:r>
            <a:endParaRPr i="0" sz="1800" u="none" cap="none" strike="noStrike">
              <a:solidFill>
                <a:srgbClr val="212121"/>
              </a:solidFill>
            </a:endParaRPr>
          </a:p>
          <a:p>
            <a:pPr indent="-342900" lvl="0" marL="457200" marR="0" rtl="0" algn="l">
              <a:lnSpc>
                <a:spcPct val="113400"/>
              </a:lnSpc>
              <a:spcBef>
                <a:spcPts val="0"/>
              </a:spcBef>
              <a:spcAft>
                <a:spcPts val="0"/>
              </a:spcAft>
              <a:buClr>
                <a:schemeClr val="dk1"/>
              </a:buClr>
              <a:buSzPts val="1800"/>
              <a:buChar char="●"/>
            </a:pPr>
            <a:r>
              <a:rPr lang="en-US" sz="1800">
                <a:solidFill>
                  <a:schemeClr val="dk1"/>
                </a:solidFill>
              </a:rPr>
              <a:t>Promote discrimination and prejudice </a:t>
            </a:r>
            <a:endParaRPr sz="1800">
              <a:solidFill>
                <a:schemeClr val="dk1"/>
              </a:solidFill>
            </a:endParaRPr>
          </a:p>
          <a:p>
            <a:pPr indent="-342900" lvl="0" marL="457200" marR="0" rtl="0" algn="l">
              <a:lnSpc>
                <a:spcPct val="113400"/>
              </a:lnSpc>
              <a:spcBef>
                <a:spcPts val="0"/>
              </a:spcBef>
              <a:spcAft>
                <a:spcPts val="0"/>
              </a:spcAft>
              <a:buClr>
                <a:schemeClr val="dk1"/>
              </a:buClr>
              <a:buSzPts val="1800"/>
              <a:buChar char="●"/>
            </a:pPr>
            <a:r>
              <a:rPr lang="en-US" sz="1800">
                <a:solidFill>
                  <a:schemeClr val="dk1"/>
                </a:solidFill>
              </a:rPr>
              <a:t>Increase the frequency of violent and terrorist incidents in real life</a:t>
            </a:r>
            <a:endParaRPr sz="1800">
              <a:solidFill>
                <a:srgbClr val="212121"/>
              </a:solidFill>
            </a:endParaRPr>
          </a:p>
          <a:p>
            <a:pPr indent="0" lvl="0" marL="0" rtl="0" algn="l">
              <a:lnSpc>
                <a:spcPct val="113400"/>
              </a:lnSpc>
              <a:spcBef>
                <a:spcPts val="0"/>
              </a:spcBef>
              <a:spcAft>
                <a:spcPts val="0"/>
              </a:spcAft>
              <a:buClr>
                <a:schemeClr val="dk1"/>
              </a:buClr>
              <a:buFont typeface="Arial"/>
              <a:buNone/>
            </a:pPr>
            <a:r>
              <a:rPr lang="en-US" sz="1800">
                <a:solidFill>
                  <a:schemeClr val="dk1"/>
                </a:solidFill>
              </a:rPr>
              <a:t>Definition of the hateful meme</a:t>
            </a:r>
            <a:r>
              <a:rPr baseline="30000" lang="en-US" sz="1800">
                <a:solidFill>
                  <a:schemeClr val="dk1"/>
                </a:solidFill>
              </a:rPr>
              <a:t>[1]</a:t>
            </a:r>
            <a:endParaRPr baseline="30000" sz="1800">
              <a:solidFill>
                <a:schemeClr val="dk1"/>
              </a:solidFill>
            </a:endParaRPr>
          </a:p>
          <a:p>
            <a:pPr indent="0" lvl="0" marL="0" rtl="0" algn="l">
              <a:lnSpc>
                <a:spcPct val="113400"/>
              </a:lnSpc>
              <a:spcBef>
                <a:spcPts val="0"/>
              </a:spcBef>
              <a:spcAft>
                <a:spcPts val="0"/>
              </a:spcAft>
              <a:buClr>
                <a:schemeClr val="dk1"/>
              </a:buClr>
              <a:buFont typeface="Arial"/>
              <a:buNone/>
            </a:pPr>
            <a:r>
              <a:t/>
            </a:r>
            <a:endParaRPr sz="1800">
              <a:solidFill>
                <a:schemeClr val="dk1"/>
              </a:solidFill>
            </a:endParaRPr>
          </a:p>
          <a:p>
            <a:pPr indent="0" lvl="0" marL="0" marR="0" rtl="0" algn="l">
              <a:lnSpc>
                <a:spcPct val="113400"/>
              </a:lnSpc>
              <a:spcBef>
                <a:spcPts val="0"/>
              </a:spcBef>
              <a:spcAft>
                <a:spcPts val="0"/>
              </a:spcAft>
              <a:buNone/>
            </a:pPr>
            <a:r>
              <a:t/>
            </a:r>
            <a:endParaRPr sz="1600">
              <a:solidFill>
                <a:srgbClr val="212121"/>
              </a:solidFill>
            </a:endParaRPr>
          </a:p>
          <a:p>
            <a:pPr indent="0" lvl="0" marL="457200" marR="0" rtl="0" algn="l">
              <a:lnSpc>
                <a:spcPct val="113400"/>
              </a:lnSpc>
              <a:spcBef>
                <a:spcPts val="0"/>
              </a:spcBef>
              <a:spcAft>
                <a:spcPts val="0"/>
              </a:spcAft>
              <a:buNone/>
            </a:pPr>
            <a:r>
              <a:t/>
            </a:r>
            <a:endParaRPr/>
          </a:p>
        </p:txBody>
      </p:sp>
      <p:sp>
        <p:nvSpPr>
          <p:cNvPr id="168" name="Google Shape;168;p16"/>
          <p:cNvSpPr txBox="1"/>
          <p:nvPr/>
        </p:nvSpPr>
        <p:spPr>
          <a:xfrm>
            <a:off x="7876288" y="520800"/>
            <a:ext cx="3702600" cy="24321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t/>
            </a:r>
            <a:endParaRPr i="0" sz="1600" u="none" cap="none" strike="noStrike">
              <a:solidFill>
                <a:srgbClr val="24456C"/>
              </a:solidFill>
            </a:endParaRPr>
          </a:p>
          <a:p>
            <a:pPr indent="0" lvl="0" marL="0" marR="0" rtl="0" algn="l">
              <a:lnSpc>
                <a:spcPct val="113400"/>
              </a:lnSpc>
              <a:spcBef>
                <a:spcPts val="0"/>
              </a:spcBef>
              <a:spcAft>
                <a:spcPts val="0"/>
              </a:spcAft>
              <a:buNone/>
            </a:pPr>
            <a:r>
              <a:t/>
            </a:r>
            <a:endParaRPr sz="1600">
              <a:solidFill>
                <a:srgbClr val="24456C"/>
              </a:solidFill>
            </a:endParaRPr>
          </a:p>
          <a:p>
            <a:pPr indent="0" lvl="0" marL="0" marR="0" rtl="0" algn="l">
              <a:lnSpc>
                <a:spcPct val="113400"/>
              </a:lnSpc>
              <a:spcBef>
                <a:spcPts val="0"/>
              </a:spcBef>
              <a:spcAft>
                <a:spcPts val="0"/>
              </a:spcAft>
              <a:buNone/>
            </a:pPr>
            <a:r>
              <a:t/>
            </a:r>
            <a:endParaRPr i="0" sz="1800" u="none" cap="none" strike="noStrike">
              <a:solidFill>
                <a:srgbClr val="225870"/>
              </a:solidFill>
            </a:endParaRPr>
          </a:p>
          <a:p>
            <a:pPr indent="0" lvl="0" marL="0" marR="0" rtl="0" algn="l">
              <a:lnSpc>
                <a:spcPct val="113400"/>
              </a:lnSpc>
              <a:spcBef>
                <a:spcPts val="0"/>
              </a:spcBef>
              <a:spcAft>
                <a:spcPts val="0"/>
              </a:spcAft>
              <a:buNone/>
            </a:pPr>
            <a:r>
              <a:t/>
            </a:r>
            <a:endParaRPr sz="1800">
              <a:solidFill>
                <a:srgbClr val="225870"/>
              </a:solidFill>
            </a:endParaRPr>
          </a:p>
          <a:p>
            <a:pPr indent="0" lvl="0" marL="0" marR="0" rtl="0" algn="l">
              <a:lnSpc>
                <a:spcPct val="113400"/>
              </a:lnSpc>
              <a:spcBef>
                <a:spcPts val="0"/>
              </a:spcBef>
              <a:spcAft>
                <a:spcPts val="0"/>
              </a:spcAft>
              <a:buNone/>
            </a:pPr>
            <a:r>
              <a:rPr i="0" lang="en-US" sz="1800" u="none" cap="none" strike="noStrike">
                <a:solidFill>
                  <a:srgbClr val="225870"/>
                </a:solidFill>
              </a:rPr>
              <a:t>Related Work:</a:t>
            </a:r>
            <a:endParaRPr i="0" sz="1800" u="none" cap="none" strike="noStrike">
              <a:solidFill>
                <a:srgbClr val="225870"/>
              </a:solidFill>
            </a:endParaRPr>
          </a:p>
          <a:p>
            <a:pPr indent="-212699" lvl="0" marL="199999" marR="0" rtl="0" algn="l">
              <a:lnSpc>
                <a:spcPct val="113400"/>
              </a:lnSpc>
              <a:spcBef>
                <a:spcPts val="0"/>
              </a:spcBef>
              <a:spcAft>
                <a:spcPts val="0"/>
              </a:spcAft>
              <a:buClr>
                <a:srgbClr val="225870"/>
              </a:buClr>
              <a:buSzPts val="1800"/>
              <a:buChar char="•"/>
            </a:pPr>
            <a:r>
              <a:rPr i="0" lang="en-US" sz="1800" u="none" cap="none" strike="noStrike">
                <a:solidFill>
                  <a:srgbClr val="225870"/>
                </a:solidFill>
              </a:rPr>
              <a:t> Concat BERT</a:t>
            </a:r>
            <a:r>
              <a:rPr baseline="30000" lang="en-US" sz="1800">
                <a:solidFill>
                  <a:schemeClr val="dk2"/>
                </a:solidFill>
              </a:rPr>
              <a:t>[2]</a:t>
            </a:r>
            <a:endParaRPr sz="1600">
              <a:solidFill>
                <a:schemeClr val="dk2"/>
              </a:solidFill>
            </a:endParaRPr>
          </a:p>
          <a:p>
            <a:pPr indent="-212699" lvl="0" marL="199999" marR="0" rtl="0" algn="l">
              <a:lnSpc>
                <a:spcPct val="113400"/>
              </a:lnSpc>
              <a:spcBef>
                <a:spcPts val="0"/>
              </a:spcBef>
              <a:spcAft>
                <a:spcPts val="0"/>
              </a:spcAft>
              <a:buClr>
                <a:srgbClr val="225870"/>
              </a:buClr>
              <a:buSzPts val="1800"/>
              <a:buChar char="•"/>
            </a:pPr>
            <a:r>
              <a:rPr i="0" lang="en-US" sz="1800" u="none" cap="none" strike="noStrike">
                <a:solidFill>
                  <a:srgbClr val="225870"/>
                </a:solidFill>
              </a:rPr>
              <a:t> </a:t>
            </a:r>
            <a:r>
              <a:rPr b="1" i="0" lang="en-US" sz="1800" u="none" cap="none" strike="noStrike">
                <a:solidFill>
                  <a:srgbClr val="225870"/>
                </a:solidFill>
              </a:rPr>
              <a:t>Visual BERT</a:t>
            </a:r>
            <a:r>
              <a:rPr baseline="30000" lang="en-US" sz="1800">
                <a:solidFill>
                  <a:schemeClr val="dk2"/>
                </a:solidFill>
              </a:rPr>
              <a:t>[3][4]</a:t>
            </a:r>
            <a:endParaRPr sz="1600">
              <a:solidFill>
                <a:schemeClr val="dk2"/>
              </a:solidFill>
            </a:endParaRPr>
          </a:p>
          <a:p>
            <a:pPr indent="-212699" lvl="0" marL="199999" marR="0" rtl="0" algn="l">
              <a:lnSpc>
                <a:spcPct val="113400"/>
              </a:lnSpc>
              <a:spcBef>
                <a:spcPts val="0"/>
              </a:spcBef>
              <a:spcAft>
                <a:spcPts val="0"/>
              </a:spcAft>
              <a:buClr>
                <a:srgbClr val="225870"/>
              </a:buClr>
              <a:buSzPts val="1800"/>
              <a:buChar char="•"/>
            </a:pPr>
            <a:r>
              <a:rPr i="0" lang="en-US" sz="1800" u="none" cap="none" strike="noStrike">
                <a:solidFill>
                  <a:srgbClr val="225870"/>
                </a:solidFill>
              </a:rPr>
              <a:t> UNITER</a:t>
            </a:r>
            <a:r>
              <a:rPr baseline="30000" lang="en-US" sz="1800">
                <a:solidFill>
                  <a:schemeClr val="dk2"/>
                </a:solidFill>
              </a:rPr>
              <a:t>[5]</a:t>
            </a:r>
            <a:endParaRPr sz="1600">
              <a:solidFill>
                <a:schemeClr val="dk2"/>
              </a:solidFill>
            </a:endParaRPr>
          </a:p>
        </p:txBody>
      </p:sp>
      <p:sp>
        <p:nvSpPr>
          <p:cNvPr id="169" name="Google Shape;169;p16"/>
          <p:cNvSpPr txBox="1"/>
          <p:nvPr/>
        </p:nvSpPr>
        <p:spPr>
          <a:xfrm>
            <a:off x="3756292" y="5029200"/>
            <a:ext cx="5784300" cy="830400"/>
          </a:xfrm>
          <a:prstGeom prst="rect">
            <a:avLst/>
          </a:prstGeom>
          <a:solidFill>
            <a:srgbClr val="FFFFFF">
              <a:alpha val="0"/>
            </a:srgbClr>
          </a:solidFill>
          <a:ln>
            <a:noFill/>
          </a:ln>
        </p:spPr>
        <p:txBody>
          <a:bodyPr anchorCtr="0" anchor="t" bIns="12700" lIns="31750" spcFirstLastPara="1" rIns="31750" wrap="square" tIns="12700">
            <a:spAutoFit/>
          </a:bodyPr>
          <a:lstStyle/>
          <a:p>
            <a:pPr indent="-199999" lvl="0" marL="199999" marR="0" rtl="0" algn="l">
              <a:lnSpc>
                <a:spcPct val="113400"/>
              </a:lnSpc>
              <a:spcBef>
                <a:spcPts val="0"/>
              </a:spcBef>
              <a:spcAft>
                <a:spcPts val="0"/>
              </a:spcAft>
              <a:buClr>
                <a:schemeClr val="dk1"/>
              </a:buClr>
              <a:buSzPts val="1600"/>
              <a:buChar char="•"/>
            </a:pPr>
            <a:r>
              <a:rPr i="0" lang="en-US" sz="1600" u="none" cap="none" strike="noStrike">
                <a:solidFill>
                  <a:srgbClr val="000000"/>
                </a:solidFill>
              </a:rPr>
              <a:t>Extract important features from both text and image</a:t>
            </a:r>
            <a:endParaRPr i="0" sz="1100" u="none" cap="none" strike="noStrike">
              <a:solidFill>
                <a:schemeClr val="dk1"/>
              </a:solidFill>
            </a:endParaRPr>
          </a:p>
          <a:p>
            <a:pPr indent="-199999" lvl="0" marL="199999" marR="0" rtl="0" algn="l">
              <a:lnSpc>
                <a:spcPct val="113400"/>
              </a:lnSpc>
              <a:spcBef>
                <a:spcPts val="0"/>
              </a:spcBef>
              <a:spcAft>
                <a:spcPts val="0"/>
              </a:spcAft>
              <a:buClr>
                <a:srgbClr val="000000"/>
              </a:buClr>
              <a:buSzPts val="1600"/>
              <a:buChar char="•"/>
            </a:pPr>
            <a:r>
              <a:rPr i="0" lang="en-US" sz="1600" u="none" cap="none" strike="noStrike">
                <a:solidFill>
                  <a:srgbClr val="000000"/>
                </a:solidFill>
              </a:rPr>
              <a:t>Concat the multimodal features</a:t>
            </a:r>
            <a:endParaRPr/>
          </a:p>
          <a:p>
            <a:pPr indent="-199999" lvl="0" marL="199999" marR="0" rtl="0" algn="l">
              <a:lnSpc>
                <a:spcPct val="113400"/>
              </a:lnSpc>
              <a:spcBef>
                <a:spcPts val="0"/>
              </a:spcBef>
              <a:spcAft>
                <a:spcPts val="0"/>
              </a:spcAft>
              <a:buClr>
                <a:srgbClr val="000000"/>
              </a:buClr>
              <a:buSzPts val="1600"/>
              <a:buChar char="•"/>
            </a:pPr>
            <a:r>
              <a:rPr i="0" lang="en-US" sz="1600" u="none" cap="none" strike="noStrike">
                <a:solidFill>
                  <a:srgbClr val="000000"/>
                </a:solidFill>
              </a:rPr>
              <a:t>Classify the meme with multimodal features input </a:t>
            </a:r>
            <a:endParaRPr/>
          </a:p>
        </p:txBody>
      </p:sp>
      <p:sp>
        <p:nvSpPr>
          <p:cNvPr id="170" name="Google Shape;170;p16"/>
          <p:cNvSpPr txBox="1"/>
          <p:nvPr/>
        </p:nvSpPr>
        <p:spPr>
          <a:xfrm>
            <a:off x="4783385" y="2605550"/>
            <a:ext cx="1589700" cy="719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1800">
                <a:solidFill>
                  <a:srgbClr val="212121"/>
                </a:solidFill>
                <a:latin typeface="Microsoft Yahei"/>
                <a:ea typeface="Microsoft Yahei"/>
                <a:cs typeface="Microsoft Yahei"/>
                <a:sym typeface="Microsoft Yahei"/>
              </a:rPr>
              <a:t>Motivation &amp; Background Information</a:t>
            </a:r>
            <a:endParaRPr/>
          </a:p>
        </p:txBody>
      </p:sp>
      <p:sp>
        <p:nvSpPr>
          <p:cNvPr id="171" name="Google Shape;171;p16"/>
          <p:cNvSpPr txBox="1"/>
          <p:nvPr/>
        </p:nvSpPr>
        <p:spPr>
          <a:xfrm>
            <a:off x="5907113" y="3962400"/>
            <a:ext cx="1069800" cy="5769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1800" u="none" cap="none" strike="noStrike">
                <a:solidFill>
                  <a:srgbClr val="000000"/>
                </a:solidFill>
                <a:latin typeface="Microsoft Yahei"/>
                <a:ea typeface="Microsoft Yahei"/>
                <a:cs typeface="Microsoft Yahei"/>
                <a:sym typeface="Microsoft Yahei"/>
              </a:rPr>
              <a:t>Method </a:t>
            </a:r>
            <a:endParaRPr b="0" i="0" sz="1100" u="none" cap="none" strike="noStrike">
              <a:solidFill>
                <a:schemeClr val="dk1"/>
              </a:solidFill>
              <a:latin typeface="Calibri"/>
              <a:ea typeface="Calibri"/>
              <a:cs typeface="Calibri"/>
              <a:sym typeface="Calibri"/>
            </a:endParaRPr>
          </a:p>
          <a:p>
            <a:pPr indent="0" lvl="0" marL="0" marR="0" rtl="0" algn="l">
              <a:lnSpc>
                <a:spcPct val="81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2" name="Google Shape;172;p16"/>
          <p:cNvSpPr/>
          <p:nvPr/>
        </p:nvSpPr>
        <p:spPr>
          <a:xfrm>
            <a:off x="6040234" y="-14580"/>
            <a:ext cx="1216304" cy="2363686"/>
          </a:xfrm>
          <a:custGeom>
            <a:rect b="b" l="l" r="r" t="t"/>
            <a:pathLst>
              <a:path extrusionOk="0" h="2363686" w="1216304">
                <a:moveTo>
                  <a:pt x="1216305" y="0"/>
                </a:moveTo>
                <a:cubicBezTo>
                  <a:pt x="27890" y="0"/>
                  <a:pt x="27890" y="2363686"/>
                  <a:pt x="0" y="2363686"/>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1" y="3581400"/>
            <a:ext cx="5120513" cy="3225800"/>
          </a:xfrm>
          <a:custGeom>
            <a:rect b="b" l="l" r="r" t="t"/>
            <a:pathLst>
              <a:path extrusionOk="0" h="3225800" w="5120513">
                <a:moveTo>
                  <a:pt x="0" y="3225800"/>
                </a:moveTo>
                <a:cubicBezTo>
                  <a:pt x="2591092" y="3225800"/>
                  <a:pt x="2591092" y="0"/>
                  <a:pt x="5120513" y="0"/>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7679868" y="3802850"/>
            <a:ext cx="4508157" cy="1937550"/>
          </a:xfrm>
          <a:custGeom>
            <a:rect b="b" l="l" r="r" t="t"/>
            <a:pathLst>
              <a:path extrusionOk="0" h="1937550" w="4508157">
                <a:moveTo>
                  <a:pt x="0" y="0"/>
                </a:moveTo>
                <a:cubicBezTo>
                  <a:pt x="2254085" y="0"/>
                  <a:pt x="2254085" y="1937550"/>
                  <a:pt x="4508157" y="1937550"/>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9" name="Shape 179"/>
        <p:cNvGrpSpPr/>
        <p:nvPr/>
      </p:nvGrpSpPr>
      <p:grpSpPr>
        <a:xfrm>
          <a:off x="0" y="0"/>
          <a:ext cx="0" cy="0"/>
          <a:chOff x="0" y="0"/>
          <a:chExt cx="0" cy="0"/>
        </a:xfrm>
      </p:grpSpPr>
      <p:pic>
        <p:nvPicPr>
          <p:cNvPr id="180" name="Google Shape;180;p17"/>
          <p:cNvPicPr preferRelativeResize="0"/>
          <p:nvPr/>
        </p:nvPicPr>
        <p:blipFill rotWithShape="1">
          <a:blip r:embed="rId3">
            <a:alphaModFix/>
          </a:blip>
          <a:srcRect b="0" l="0" r="0" t="0"/>
          <a:stretch/>
        </p:blipFill>
        <p:spPr>
          <a:xfrm>
            <a:off x="3920337" y="3673920"/>
            <a:ext cx="4239857" cy="3169398"/>
          </a:xfrm>
          <a:prstGeom prst="rect">
            <a:avLst/>
          </a:prstGeom>
          <a:noFill/>
          <a:ln>
            <a:noFill/>
          </a:ln>
        </p:spPr>
      </p:pic>
      <p:pic>
        <p:nvPicPr>
          <p:cNvPr id="181" name="Google Shape;181;p17"/>
          <p:cNvPicPr preferRelativeResize="0"/>
          <p:nvPr/>
        </p:nvPicPr>
        <p:blipFill rotWithShape="1">
          <a:blip r:embed="rId3">
            <a:alphaModFix/>
          </a:blip>
          <a:srcRect b="0" l="0" r="0" t="0"/>
          <a:stretch/>
        </p:blipFill>
        <p:spPr>
          <a:xfrm>
            <a:off x="-3975" y="-14630"/>
            <a:ext cx="3924300" cy="3924300"/>
          </a:xfrm>
          <a:prstGeom prst="rect">
            <a:avLst/>
          </a:prstGeom>
          <a:noFill/>
          <a:ln>
            <a:noFill/>
          </a:ln>
        </p:spPr>
      </p:pic>
      <p:pic>
        <p:nvPicPr>
          <p:cNvPr id="182" name="Google Shape;182;p17"/>
          <p:cNvPicPr preferRelativeResize="0"/>
          <p:nvPr/>
        </p:nvPicPr>
        <p:blipFill rotWithShape="1">
          <a:blip r:embed="rId3">
            <a:alphaModFix/>
          </a:blip>
          <a:srcRect b="0" l="0" r="0" t="0"/>
          <a:stretch/>
        </p:blipFill>
        <p:spPr>
          <a:xfrm>
            <a:off x="3920236" y="-14681"/>
            <a:ext cx="3924300" cy="3924300"/>
          </a:xfrm>
          <a:prstGeom prst="rect">
            <a:avLst/>
          </a:prstGeom>
          <a:noFill/>
          <a:ln>
            <a:noFill/>
          </a:ln>
        </p:spPr>
      </p:pic>
      <p:pic>
        <p:nvPicPr>
          <p:cNvPr id="183" name="Google Shape;183;p17"/>
          <p:cNvPicPr preferRelativeResize="0"/>
          <p:nvPr/>
        </p:nvPicPr>
        <p:blipFill rotWithShape="1">
          <a:blip r:embed="rId3">
            <a:alphaModFix/>
          </a:blip>
          <a:srcRect b="0" l="0" r="0" t="0"/>
          <a:stretch/>
        </p:blipFill>
        <p:spPr>
          <a:xfrm>
            <a:off x="7844534" y="-14580"/>
            <a:ext cx="3924300" cy="3924300"/>
          </a:xfrm>
          <a:prstGeom prst="rect">
            <a:avLst/>
          </a:prstGeom>
          <a:noFill/>
          <a:ln>
            <a:noFill/>
          </a:ln>
        </p:spPr>
      </p:pic>
      <p:pic>
        <p:nvPicPr>
          <p:cNvPr id="184" name="Google Shape;184;p17"/>
          <p:cNvPicPr preferRelativeResize="0"/>
          <p:nvPr/>
        </p:nvPicPr>
        <p:blipFill rotWithShape="1">
          <a:blip r:embed="rId3">
            <a:alphaModFix/>
          </a:blip>
          <a:srcRect b="0" l="0" r="0" t="0"/>
          <a:stretch/>
        </p:blipFill>
        <p:spPr>
          <a:xfrm>
            <a:off x="-3975" y="3909619"/>
            <a:ext cx="3924300" cy="2933700"/>
          </a:xfrm>
          <a:prstGeom prst="rect">
            <a:avLst/>
          </a:prstGeom>
          <a:noFill/>
          <a:ln>
            <a:noFill/>
          </a:ln>
        </p:spPr>
      </p:pic>
      <p:pic>
        <p:nvPicPr>
          <p:cNvPr id="185" name="Google Shape;185;p17"/>
          <p:cNvPicPr preferRelativeResize="0"/>
          <p:nvPr/>
        </p:nvPicPr>
        <p:blipFill rotWithShape="1">
          <a:blip r:embed="rId3">
            <a:alphaModFix/>
          </a:blip>
          <a:srcRect b="0" l="0" r="0" t="0"/>
          <a:stretch/>
        </p:blipFill>
        <p:spPr>
          <a:xfrm>
            <a:off x="7844534" y="3909619"/>
            <a:ext cx="3924300" cy="2933700"/>
          </a:xfrm>
          <a:prstGeom prst="rect">
            <a:avLst/>
          </a:prstGeom>
          <a:noFill/>
          <a:ln>
            <a:noFill/>
          </a:ln>
        </p:spPr>
      </p:pic>
      <p:pic>
        <p:nvPicPr>
          <p:cNvPr id="186" name="Google Shape;186;p17"/>
          <p:cNvPicPr preferRelativeResize="0"/>
          <p:nvPr/>
        </p:nvPicPr>
        <p:blipFill rotWithShape="1">
          <a:blip r:embed="rId3">
            <a:alphaModFix/>
          </a:blip>
          <a:srcRect b="0" l="0" r="0" t="0"/>
          <a:stretch/>
        </p:blipFill>
        <p:spPr>
          <a:xfrm>
            <a:off x="11768937" y="-14630"/>
            <a:ext cx="419100" cy="3924300"/>
          </a:xfrm>
          <a:prstGeom prst="rect">
            <a:avLst/>
          </a:prstGeom>
          <a:noFill/>
          <a:ln>
            <a:noFill/>
          </a:ln>
        </p:spPr>
      </p:pic>
      <p:pic>
        <p:nvPicPr>
          <p:cNvPr id="187" name="Google Shape;187;p17"/>
          <p:cNvPicPr preferRelativeResize="0"/>
          <p:nvPr/>
        </p:nvPicPr>
        <p:blipFill rotWithShape="1">
          <a:blip r:embed="rId3">
            <a:alphaModFix/>
          </a:blip>
          <a:srcRect b="0" l="0" r="0" t="0"/>
          <a:stretch/>
        </p:blipFill>
        <p:spPr>
          <a:xfrm>
            <a:off x="11768937" y="3909669"/>
            <a:ext cx="419101" cy="2933700"/>
          </a:xfrm>
          <a:prstGeom prst="rect">
            <a:avLst/>
          </a:prstGeom>
          <a:noFill/>
          <a:ln>
            <a:noFill/>
          </a:ln>
        </p:spPr>
      </p:pic>
      <p:sp>
        <p:nvSpPr>
          <p:cNvPr id="188" name="Google Shape;188;p17"/>
          <p:cNvSpPr/>
          <p:nvPr/>
        </p:nvSpPr>
        <p:spPr>
          <a:xfrm>
            <a:off x="2252579" y="2130519"/>
            <a:ext cx="8064500" cy="2997200"/>
          </a:xfrm>
          <a:custGeom>
            <a:rect b="b" l="l" r="r" t="t"/>
            <a:pathLst>
              <a:path extrusionOk="0" h="2997200" w="8064500">
                <a:moveTo>
                  <a:pt x="0" y="0"/>
                </a:moveTo>
                <a:lnTo>
                  <a:pt x="0" y="0"/>
                </a:lnTo>
                <a:lnTo>
                  <a:pt x="7465060" y="0"/>
                </a:lnTo>
                <a:lnTo>
                  <a:pt x="7465060" y="0"/>
                </a:lnTo>
                <a:cubicBezTo>
                  <a:pt x="7624042" y="0"/>
                  <a:pt x="7776511" y="63155"/>
                  <a:pt x="7888928" y="175572"/>
                </a:cubicBezTo>
                <a:cubicBezTo>
                  <a:pt x="8001345" y="287988"/>
                  <a:pt x="8064500" y="440458"/>
                  <a:pt x="8064500" y="599440"/>
                </a:cubicBezTo>
                <a:lnTo>
                  <a:pt x="8064500" y="2997200"/>
                </a:lnTo>
                <a:lnTo>
                  <a:pt x="8064500" y="2997200"/>
                </a:lnTo>
                <a:lnTo>
                  <a:pt x="599440" y="2997200"/>
                </a:lnTo>
                <a:cubicBezTo>
                  <a:pt x="268378" y="2997200"/>
                  <a:pt x="0" y="2728821"/>
                  <a:pt x="0" y="2397760"/>
                </a:cubicBezTo>
                <a:lnTo>
                  <a:pt x="0" y="0"/>
                </a:lnTo>
                <a:close/>
              </a:path>
            </a:pathLst>
          </a:custGeom>
          <a:solidFill>
            <a:srgbClr val="FFFFFF"/>
          </a:solidFill>
          <a:ln cap="flat" cmpd="sng" w="24125">
            <a:solidFill>
              <a:srgbClr val="BDBDBD"/>
            </a:solidFill>
            <a:prstDash val="solid"/>
            <a:miter lim="8000"/>
            <a:headEnd len="sm" w="sm" type="none"/>
            <a:tailEnd len="sm" w="sm" type="none"/>
          </a:ln>
        </p:spPr>
        <p:txBody>
          <a:bodyPr anchorCtr="0" anchor="ctr" bIns="45700" lIns="127000" spcFirstLastPara="1" rIns="127000" wrap="square" tIns="457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89" name="Google Shape;189;p17"/>
          <p:cNvSpPr/>
          <p:nvPr/>
        </p:nvSpPr>
        <p:spPr>
          <a:xfrm rot="10800000">
            <a:off x="2437206" y="1947570"/>
            <a:ext cx="3632846" cy="677128"/>
          </a:xfrm>
          <a:custGeom>
            <a:rect b="b" l="l" r="r" t="t"/>
            <a:pathLst>
              <a:path extrusionOk="0" h="677128" w="3632846">
                <a:moveTo>
                  <a:pt x="1816424" y="0"/>
                </a:moveTo>
                <a:cubicBezTo>
                  <a:pt x="2306177" y="0"/>
                  <a:pt x="3632847" y="0"/>
                  <a:pt x="3632847" y="0"/>
                </a:cubicBezTo>
                <a:cubicBezTo>
                  <a:pt x="3632847" y="0"/>
                  <a:pt x="3632847" y="242836"/>
                  <a:pt x="3632847" y="338565"/>
                </a:cubicBezTo>
                <a:cubicBezTo>
                  <a:pt x="3632847" y="525537"/>
                  <a:pt x="2819543" y="677129"/>
                  <a:pt x="1816424" y="677129"/>
                </a:cubicBezTo>
                <a:cubicBezTo>
                  <a:pt x="813304" y="677129"/>
                  <a:pt x="0" y="525537"/>
                  <a:pt x="0" y="338565"/>
                </a:cubicBezTo>
                <a:cubicBezTo>
                  <a:pt x="0" y="151593"/>
                  <a:pt x="813304" y="0"/>
                  <a:pt x="1816424" y="0"/>
                </a:cubicBezTo>
                <a:close/>
              </a:path>
            </a:pathLst>
          </a:custGeom>
          <a:solidFill>
            <a:srgbClr val="EEEEEE"/>
          </a:solidFill>
          <a:ln>
            <a:noFill/>
          </a:ln>
        </p:spPr>
        <p:txBody>
          <a:bodyPr anchorCtr="0" anchor="ctr" bIns="45700" lIns="127000" spcFirstLastPara="1" rIns="127000" wrap="square" tIns="457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0" name="Google Shape;190;p17"/>
          <p:cNvSpPr/>
          <p:nvPr/>
        </p:nvSpPr>
        <p:spPr>
          <a:xfrm>
            <a:off x="1197790" y="1791304"/>
            <a:ext cx="1520796" cy="1593354"/>
          </a:xfrm>
          <a:custGeom>
            <a:rect b="b" l="l" r="r" t="t"/>
            <a:pathLst>
              <a:path extrusionOk="0" h="1593354" w="1520796">
                <a:moveTo>
                  <a:pt x="1217" y="796677"/>
                </a:moveTo>
                <a:cubicBezTo>
                  <a:pt x="0" y="524639"/>
                  <a:pt x="144433" y="272743"/>
                  <a:pt x="379824" y="136372"/>
                </a:cubicBezTo>
                <a:cubicBezTo>
                  <a:pt x="615216" y="0"/>
                  <a:pt x="905581" y="0"/>
                  <a:pt x="1140973" y="136372"/>
                </a:cubicBezTo>
                <a:cubicBezTo>
                  <a:pt x="1376364" y="272743"/>
                  <a:pt x="1520797" y="524639"/>
                  <a:pt x="1519580" y="796677"/>
                </a:cubicBezTo>
                <a:cubicBezTo>
                  <a:pt x="1520797" y="1068716"/>
                  <a:pt x="1376364" y="1320612"/>
                  <a:pt x="1140973" y="1456983"/>
                </a:cubicBezTo>
                <a:cubicBezTo>
                  <a:pt x="905581" y="1593355"/>
                  <a:pt x="615216" y="1593355"/>
                  <a:pt x="379824" y="1456983"/>
                </a:cubicBezTo>
                <a:cubicBezTo>
                  <a:pt x="144433" y="1320612"/>
                  <a:pt x="0" y="1068716"/>
                  <a:pt x="1217" y="796677"/>
                </a:cubicBezTo>
                <a:close/>
              </a:path>
            </a:pathLst>
          </a:custGeom>
          <a:solidFill>
            <a:srgbClr val="D9D9D9"/>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1" name="Google Shape;191;p17"/>
          <p:cNvSpPr txBox="1"/>
          <p:nvPr/>
        </p:nvSpPr>
        <p:spPr>
          <a:xfrm>
            <a:off x="406400" y="349136"/>
            <a:ext cx="5171224" cy="400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2800" u="none" cap="none" strike="noStrike">
                <a:solidFill>
                  <a:srgbClr val="225870"/>
                </a:solidFill>
                <a:latin typeface="Microsoft Yahei"/>
                <a:ea typeface="Microsoft Yahei"/>
                <a:cs typeface="Microsoft Yahei"/>
                <a:sym typeface="Microsoft Yahei"/>
              </a:rPr>
              <a:t>Introduction &amp; Related Works</a:t>
            </a:r>
            <a:endParaRPr b="0" i="0" sz="1100" u="none" cap="none" strike="noStrike">
              <a:solidFill>
                <a:schemeClr val="dk1"/>
              </a:solidFill>
              <a:latin typeface="Calibri"/>
              <a:ea typeface="Calibri"/>
              <a:cs typeface="Calibri"/>
              <a:sym typeface="Calibri"/>
            </a:endParaRPr>
          </a:p>
        </p:txBody>
      </p:sp>
      <p:sp>
        <p:nvSpPr>
          <p:cNvPr id="192" name="Google Shape;192;p17"/>
          <p:cNvSpPr txBox="1"/>
          <p:nvPr/>
        </p:nvSpPr>
        <p:spPr>
          <a:xfrm>
            <a:off x="1473200" y="2222842"/>
            <a:ext cx="1161600" cy="719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1800" u="none" cap="none" strike="noStrike">
                <a:solidFill>
                  <a:srgbClr val="212121"/>
                </a:solidFill>
                <a:latin typeface="Microsoft Yahei"/>
                <a:ea typeface="Microsoft Yahei"/>
                <a:cs typeface="Microsoft Yahei"/>
                <a:sym typeface="Microsoft Yahei"/>
              </a:rPr>
              <a:t>Hateful</a:t>
            </a:r>
            <a:endParaRPr b="0" i="0" sz="1100" u="none" cap="none" strike="noStrike">
              <a:solidFill>
                <a:schemeClr val="dk1"/>
              </a:solidFill>
              <a:latin typeface="Calibri"/>
              <a:ea typeface="Calibri"/>
              <a:cs typeface="Calibri"/>
              <a:sym typeface="Calibri"/>
            </a:endParaRPr>
          </a:p>
          <a:p>
            <a:pPr indent="0" lvl="0" marL="0" marR="0" rtl="0" algn="l">
              <a:lnSpc>
                <a:spcPct val="81000"/>
              </a:lnSpc>
              <a:spcBef>
                <a:spcPts val="0"/>
              </a:spcBef>
              <a:spcAft>
                <a:spcPts val="0"/>
              </a:spcAft>
              <a:buNone/>
            </a:pPr>
            <a:r>
              <a:rPr b="1" lang="en-US" sz="1800">
                <a:solidFill>
                  <a:srgbClr val="212121"/>
                </a:solidFill>
                <a:latin typeface="Microsoft Yahei"/>
                <a:ea typeface="Microsoft Yahei"/>
                <a:cs typeface="Microsoft Yahei"/>
                <a:sym typeface="Microsoft Yahei"/>
              </a:rPr>
              <a:t>Meme</a:t>
            </a:r>
            <a:endParaRPr/>
          </a:p>
          <a:p>
            <a:pPr indent="0" lvl="0" marL="0" marR="0" rtl="0" algn="l">
              <a:lnSpc>
                <a:spcPct val="81000"/>
              </a:lnSpc>
              <a:spcBef>
                <a:spcPts val="0"/>
              </a:spcBef>
              <a:spcAft>
                <a:spcPts val="0"/>
              </a:spcAft>
              <a:buNone/>
            </a:pPr>
            <a:r>
              <a:rPr b="1" i="0" lang="en-US" sz="1800" u="none" cap="none" strike="noStrike">
                <a:solidFill>
                  <a:srgbClr val="212121"/>
                </a:solidFill>
                <a:latin typeface="Microsoft Yahei"/>
                <a:ea typeface="Microsoft Yahei"/>
                <a:cs typeface="Microsoft Yahei"/>
                <a:sym typeface="Microsoft Yahei"/>
              </a:rPr>
              <a:t>Detection</a:t>
            </a:r>
            <a:endParaRPr/>
          </a:p>
        </p:txBody>
      </p:sp>
      <p:sp>
        <p:nvSpPr>
          <p:cNvPr id="193" name="Google Shape;193;p17"/>
          <p:cNvSpPr txBox="1"/>
          <p:nvPr/>
        </p:nvSpPr>
        <p:spPr>
          <a:xfrm>
            <a:off x="2718587" y="2849094"/>
            <a:ext cx="7132500" cy="19476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i="0" lang="en-US" sz="1600" u="none" cap="none" strike="noStrike">
                <a:solidFill>
                  <a:srgbClr val="212121"/>
                </a:solidFill>
              </a:rPr>
              <a:t>A meme contains direct or indirect attack on people </a:t>
            </a:r>
            <a:r>
              <a:rPr i="0" lang="en-US" sz="1600" u="none" cap="none" strike="noStrike">
                <a:solidFill>
                  <a:srgbClr val="212121"/>
                </a:solidFill>
                <a:highlight>
                  <a:srgbClr val="D0E0E3"/>
                </a:highlight>
              </a:rPr>
              <a:t>based on characteristics</a:t>
            </a:r>
            <a:r>
              <a:rPr i="0" lang="en-US" sz="1600" u="none" cap="none" strike="noStrike">
                <a:solidFill>
                  <a:srgbClr val="212121"/>
                </a:solidFill>
              </a:rPr>
              <a:t>, including </a:t>
            </a:r>
            <a:r>
              <a:rPr b="1" i="0" lang="en-US" sz="1600" u="none" cap="none" strike="noStrike">
                <a:solidFill>
                  <a:srgbClr val="212121"/>
                </a:solidFill>
              </a:rPr>
              <a:t>ethnicity, race, nationality, immigration status, religion, caste, sex, gender identity, sexual orientation, and disability or disease. </a:t>
            </a:r>
            <a:r>
              <a:rPr i="0" lang="en-US" sz="1600" u="none" cap="none" strike="noStrike">
                <a:solidFill>
                  <a:srgbClr val="212121"/>
                </a:solidFill>
              </a:rPr>
              <a:t>We define </a:t>
            </a:r>
            <a:r>
              <a:rPr i="0" lang="en-US" sz="1600" u="none" cap="none" strike="noStrike">
                <a:solidFill>
                  <a:srgbClr val="212121"/>
                </a:solidFill>
                <a:highlight>
                  <a:srgbClr val="D0E0E3"/>
                </a:highlight>
              </a:rPr>
              <a:t>attack as violent or dehumanizing</a:t>
            </a:r>
            <a:r>
              <a:rPr i="0" lang="en-US" sz="1600" u="none" cap="none" strike="noStrike">
                <a:solidFill>
                  <a:srgbClr val="212121"/>
                </a:solidFill>
              </a:rPr>
              <a:t>(comparing people to non-human things,   e.g. animals) </a:t>
            </a:r>
            <a:r>
              <a:rPr i="0" lang="en-US" sz="1600" u="none" cap="none" strike="noStrike">
                <a:solidFill>
                  <a:srgbClr val="212121"/>
                </a:solidFill>
                <a:highlight>
                  <a:srgbClr val="D0E0E3"/>
                </a:highlight>
              </a:rPr>
              <a:t>speech, statements of inferiority, and calls for exclusion or segregation</a:t>
            </a:r>
            <a:r>
              <a:rPr i="0" lang="en-US" sz="1600" u="none" cap="none" strike="noStrike">
                <a:solidFill>
                  <a:srgbClr val="212121"/>
                </a:solidFill>
              </a:rPr>
              <a:t>.A meme includes </a:t>
            </a:r>
            <a:r>
              <a:rPr lang="en-US" sz="1600">
                <a:solidFill>
                  <a:srgbClr val="212121"/>
                </a:solidFill>
                <a:highlight>
                  <a:srgbClr val="D0E0E3"/>
                </a:highlight>
              </a:rPr>
              <a:t>m</a:t>
            </a:r>
            <a:r>
              <a:rPr i="0" lang="en-US" sz="1600" u="none" cap="none" strike="noStrike">
                <a:solidFill>
                  <a:srgbClr val="212121"/>
                </a:solidFill>
                <a:highlight>
                  <a:srgbClr val="D0E0E3"/>
                </a:highlight>
              </a:rPr>
              <a:t>ocking hate crime </a:t>
            </a:r>
            <a:r>
              <a:rPr i="0" lang="en-US" sz="1600" u="none" cap="none" strike="noStrike">
                <a:solidFill>
                  <a:srgbClr val="212121"/>
                </a:solidFill>
              </a:rPr>
              <a:t>is also considered hate</a:t>
            </a:r>
            <a:r>
              <a:rPr lang="en-US" sz="1600">
                <a:solidFill>
                  <a:srgbClr val="212121"/>
                </a:solidFill>
              </a:rPr>
              <a:t>ful meme</a:t>
            </a:r>
            <a:r>
              <a:rPr i="0" lang="en-US" sz="1600" u="none" cap="none" strike="noStrike">
                <a:solidFill>
                  <a:srgbClr val="212121"/>
                </a:solidFill>
              </a:rPr>
              <a:t>.</a:t>
            </a:r>
            <a:endParaRPr i="0" sz="1100" u="none" cap="none" strike="noStrike">
              <a:solidFill>
                <a:schemeClr val="dk1"/>
              </a:solidFill>
            </a:endParaRPr>
          </a:p>
        </p:txBody>
      </p:sp>
      <p:sp>
        <p:nvSpPr>
          <p:cNvPr id="194" name="Google Shape;194;p17"/>
          <p:cNvSpPr txBox="1"/>
          <p:nvPr/>
        </p:nvSpPr>
        <p:spPr>
          <a:xfrm>
            <a:off x="2779775" y="2150240"/>
            <a:ext cx="5715000" cy="2718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1" i="0" lang="en-US" sz="1600" u="none" cap="none" strike="noStrike">
                <a:solidFill>
                  <a:srgbClr val="212121"/>
                </a:solidFill>
                <a:latin typeface="Microsoft YaHei"/>
                <a:ea typeface="Microsoft YaHei"/>
                <a:cs typeface="Microsoft YaHei"/>
                <a:sym typeface="Microsoft YaHei"/>
              </a:rPr>
              <a:t>Definition of the hateful </a:t>
            </a:r>
            <a:r>
              <a:rPr b="1" lang="en-US" sz="1600">
                <a:solidFill>
                  <a:srgbClr val="212121"/>
                </a:solidFill>
                <a:latin typeface="Microsoft YaHei"/>
                <a:ea typeface="Microsoft YaHei"/>
                <a:cs typeface="Microsoft YaHei"/>
                <a:sym typeface="Microsoft YaHei"/>
              </a:rPr>
              <a:t>meme</a:t>
            </a:r>
            <a:endParaRPr b="0" i="0" sz="1100" u="none" cap="none" strike="noStrike">
              <a:solidFill>
                <a:schemeClr val="dk1"/>
              </a:solidFill>
              <a:latin typeface="Calibri"/>
              <a:ea typeface="Calibri"/>
              <a:cs typeface="Calibri"/>
              <a:sym typeface="Calibri"/>
            </a:endParaRPr>
          </a:p>
        </p:txBody>
      </p:sp>
      <p:sp>
        <p:nvSpPr>
          <p:cNvPr id="195" name="Google Shape;195;p17"/>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9" name="Shape 199"/>
        <p:cNvGrpSpPr/>
        <p:nvPr/>
      </p:nvGrpSpPr>
      <p:grpSpPr>
        <a:xfrm>
          <a:off x="0" y="0"/>
          <a:ext cx="0" cy="0"/>
          <a:chOff x="0" y="0"/>
          <a:chExt cx="0" cy="0"/>
        </a:xfrm>
      </p:grpSpPr>
      <p:pic>
        <p:nvPicPr>
          <p:cNvPr id="200" name="Google Shape;200;p18"/>
          <p:cNvPicPr preferRelativeResize="0"/>
          <p:nvPr/>
        </p:nvPicPr>
        <p:blipFill rotWithShape="1">
          <a:blip r:embed="rId3">
            <a:alphaModFix/>
          </a:blip>
          <a:srcRect b="0" l="0" r="0" t="0"/>
          <a:stretch/>
        </p:blipFill>
        <p:spPr>
          <a:xfrm>
            <a:off x="3920337" y="3673920"/>
            <a:ext cx="4239857" cy="3169398"/>
          </a:xfrm>
          <a:prstGeom prst="rect">
            <a:avLst/>
          </a:prstGeom>
          <a:noFill/>
          <a:ln>
            <a:noFill/>
          </a:ln>
        </p:spPr>
      </p:pic>
      <p:pic>
        <p:nvPicPr>
          <p:cNvPr id="201" name="Google Shape;201;p18"/>
          <p:cNvPicPr preferRelativeResize="0"/>
          <p:nvPr/>
        </p:nvPicPr>
        <p:blipFill rotWithShape="1">
          <a:blip r:embed="rId3">
            <a:alphaModFix/>
          </a:blip>
          <a:srcRect b="0" l="0" r="0" t="0"/>
          <a:stretch/>
        </p:blipFill>
        <p:spPr>
          <a:xfrm>
            <a:off x="-3975" y="-14630"/>
            <a:ext cx="3924300" cy="3924300"/>
          </a:xfrm>
          <a:prstGeom prst="rect">
            <a:avLst/>
          </a:prstGeom>
          <a:noFill/>
          <a:ln>
            <a:noFill/>
          </a:ln>
        </p:spPr>
      </p:pic>
      <p:pic>
        <p:nvPicPr>
          <p:cNvPr id="202" name="Google Shape;202;p18"/>
          <p:cNvPicPr preferRelativeResize="0"/>
          <p:nvPr/>
        </p:nvPicPr>
        <p:blipFill rotWithShape="1">
          <a:blip r:embed="rId3">
            <a:alphaModFix/>
          </a:blip>
          <a:srcRect b="0" l="0" r="0" t="0"/>
          <a:stretch/>
        </p:blipFill>
        <p:spPr>
          <a:xfrm>
            <a:off x="3920236" y="-14580"/>
            <a:ext cx="3924300" cy="3924300"/>
          </a:xfrm>
          <a:prstGeom prst="rect">
            <a:avLst/>
          </a:prstGeom>
          <a:noFill/>
          <a:ln>
            <a:noFill/>
          </a:ln>
        </p:spPr>
      </p:pic>
      <p:pic>
        <p:nvPicPr>
          <p:cNvPr id="203" name="Google Shape;203;p18"/>
          <p:cNvPicPr preferRelativeResize="0"/>
          <p:nvPr/>
        </p:nvPicPr>
        <p:blipFill rotWithShape="1">
          <a:blip r:embed="rId3">
            <a:alphaModFix/>
          </a:blip>
          <a:srcRect b="0" l="0" r="0" t="0"/>
          <a:stretch/>
        </p:blipFill>
        <p:spPr>
          <a:xfrm>
            <a:off x="7808612" y="-78680"/>
            <a:ext cx="3924300" cy="3924300"/>
          </a:xfrm>
          <a:prstGeom prst="rect">
            <a:avLst/>
          </a:prstGeom>
          <a:noFill/>
          <a:ln>
            <a:noFill/>
          </a:ln>
        </p:spPr>
      </p:pic>
      <p:pic>
        <p:nvPicPr>
          <p:cNvPr id="204" name="Google Shape;204;p18"/>
          <p:cNvPicPr preferRelativeResize="0"/>
          <p:nvPr/>
        </p:nvPicPr>
        <p:blipFill rotWithShape="1">
          <a:blip r:embed="rId3">
            <a:alphaModFix/>
          </a:blip>
          <a:srcRect b="0" l="0" r="0" t="0"/>
          <a:stretch/>
        </p:blipFill>
        <p:spPr>
          <a:xfrm>
            <a:off x="-3975" y="3909619"/>
            <a:ext cx="3924300" cy="2933700"/>
          </a:xfrm>
          <a:prstGeom prst="rect">
            <a:avLst/>
          </a:prstGeom>
          <a:noFill/>
          <a:ln>
            <a:noFill/>
          </a:ln>
        </p:spPr>
      </p:pic>
      <p:pic>
        <p:nvPicPr>
          <p:cNvPr id="205" name="Google Shape;205;p18"/>
          <p:cNvPicPr preferRelativeResize="0"/>
          <p:nvPr/>
        </p:nvPicPr>
        <p:blipFill rotWithShape="1">
          <a:blip r:embed="rId3">
            <a:alphaModFix/>
          </a:blip>
          <a:srcRect b="0" l="0" r="0" t="0"/>
          <a:stretch/>
        </p:blipFill>
        <p:spPr>
          <a:xfrm>
            <a:off x="7844637" y="3909619"/>
            <a:ext cx="3924300" cy="2933700"/>
          </a:xfrm>
          <a:prstGeom prst="rect">
            <a:avLst/>
          </a:prstGeom>
          <a:noFill/>
          <a:ln>
            <a:noFill/>
          </a:ln>
        </p:spPr>
      </p:pic>
      <p:pic>
        <p:nvPicPr>
          <p:cNvPr id="206" name="Google Shape;206;p18"/>
          <p:cNvPicPr preferRelativeResize="0"/>
          <p:nvPr/>
        </p:nvPicPr>
        <p:blipFill rotWithShape="1">
          <a:blip r:embed="rId3">
            <a:alphaModFix/>
          </a:blip>
          <a:srcRect b="0" l="0" r="0" t="0"/>
          <a:stretch/>
        </p:blipFill>
        <p:spPr>
          <a:xfrm>
            <a:off x="11768937" y="-14630"/>
            <a:ext cx="419100" cy="3924300"/>
          </a:xfrm>
          <a:prstGeom prst="rect">
            <a:avLst/>
          </a:prstGeom>
          <a:noFill/>
          <a:ln>
            <a:noFill/>
          </a:ln>
        </p:spPr>
      </p:pic>
      <p:pic>
        <p:nvPicPr>
          <p:cNvPr id="207" name="Google Shape;207;p18"/>
          <p:cNvPicPr preferRelativeResize="0"/>
          <p:nvPr/>
        </p:nvPicPr>
        <p:blipFill rotWithShape="1">
          <a:blip r:embed="rId3">
            <a:alphaModFix/>
          </a:blip>
          <a:srcRect b="0" l="0" r="0" t="0"/>
          <a:stretch/>
        </p:blipFill>
        <p:spPr>
          <a:xfrm>
            <a:off x="11768937" y="3909669"/>
            <a:ext cx="419101" cy="2933700"/>
          </a:xfrm>
          <a:prstGeom prst="rect">
            <a:avLst/>
          </a:prstGeom>
          <a:noFill/>
          <a:ln>
            <a:noFill/>
          </a:ln>
        </p:spPr>
      </p:pic>
      <p:sp>
        <p:nvSpPr>
          <p:cNvPr id="208" name="Google Shape;208;p18"/>
          <p:cNvSpPr/>
          <p:nvPr/>
        </p:nvSpPr>
        <p:spPr>
          <a:xfrm>
            <a:off x="6195112" y="2586903"/>
            <a:ext cx="1491139" cy="1562283"/>
          </a:xfrm>
          <a:custGeom>
            <a:rect b="b" l="l" r="r" t="t"/>
            <a:pathLst>
              <a:path extrusionOk="0" h="1562283" w="1491139">
                <a:moveTo>
                  <a:pt x="1193" y="781141"/>
                </a:moveTo>
                <a:cubicBezTo>
                  <a:pt x="0" y="514408"/>
                  <a:pt x="141616" y="267424"/>
                  <a:pt x="372417" y="133712"/>
                </a:cubicBezTo>
                <a:cubicBezTo>
                  <a:pt x="603218" y="0"/>
                  <a:pt x="887921" y="0"/>
                  <a:pt x="1118722" y="133712"/>
                </a:cubicBezTo>
                <a:cubicBezTo>
                  <a:pt x="1349523" y="267424"/>
                  <a:pt x="1491139" y="514408"/>
                  <a:pt x="1489946" y="781141"/>
                </a:cubicBezTo>
                <a:cubicBezTo>
                  <a:pt x="1491139" y="1047875"/>
                  <a:pt x="1349523" y="1294858"/>
                  <a:pt x="1118722" y="1428571"/>
                </a:cubicBezTo>
                <a:cubicBezTo>
                  <a:pt x="887921" y="1562283"/>
                  <a:pt x="603218" y="1562283"/>
                  <a:pt x="372417" y="1428571"/>
                </a:cubicBezTo>
                <a:cubicBezTo>
                  <a:pt x="141616" y="1294858"/>
                  <a:pt x="0" y="1047875"/>
                  <a:pt x="1193" y="781141"/>
                </a:cubicBez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09" name="Google Shape;209;p18"/>
          <p:cNvSpPr/>
          <p:nvPr/>
        </p:nvSpPr>
        <p:spPr>
          <a:xfrm>
            <a:off x="5681609" y="3395245"/>
            <a:ext cx="1369094" cy="1434414"/>
          </a:xfrm>
          <a:custGeom>
            <a:rect b="b" l="l" r="r" t="t"/>
            <a:pathLst>
              <a:path extrusionOk="0" h="1434414" w="1369094">
                <a:moveTo>
                  <a:pt x="1095" y="717207"/>
                </a:moveTo>
                <a:cubicBezTo>
                  <a:pt x="0" y="472305"/>
                  <a:pt x="130025" y="245536"/>
                  <a:pt x="341935" y="122768"/>
                </a:cubicBezTo>
                <a:cubicBezTo>
                  <a:pt x="553846" y="0"/>
                  <a:pt x="815247" y="0"/>
                  <a:pt x="1027158" y="122768"/>
                </a:cubicBezTo>
                <a:cubicBezTo>
                  <a:pt x="1239069" y="245536"/>
                  <a:pt x="1369094" y="472305"/>
                  <a:pt x="1367999" y="717207"/>
                </a:cubicBezTo>
                <a:cubicBezTo>
                  <a:pt x="1369094" y="962109"/>
                  <a:pt x="1239069" y="1188878"/>
                  <a:pt x="1027158" y="1311646"/>
                </a:cubicBezTo>
                <a:cubicBezTo>
                  <a:pt x="815247" y="1434414"/>
                  <a:pt x="553846" y="1434414"/>
                  <a:pt x="341935" y="1311646"/>
                </a:cubicBezTo>
                <a:cubicBezTo>
                  <a:pt x="130025" y="1188878"/>
                  <a:pt x="0" y="962109"/>
                  <a:pt x="1095" y="717207"/>
                </a:cubicBezTo>
                <a:close/>
              </a:path>
            </a:pathLst>
          </a:custGeom>
          <a:solidFill>
            <a:srgbClr val="BFBFBF"/>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10" name="Google Shape;210;p18"/>
          <p:cNvSpPr/>
          <p:nvPr/>
        </p:nvSpPr>
        <p:spPr>
          <a:xfrm>
            <a:off x="4713097" y="2032799"/>
            <a:ext cx="1730281" cy="1812833"/>
          </a:xfrm>
          <a:custGeom>
            <a:rect b="b" l="l" r="r" t="t"/>
            <a:pathLst>
              <a:path extrusionOk="0" h="1812833" w="1730281">
                <a:moveTo>
                  <a:pt x="1384" y="906417"/>
                </a:moveTo>
                <a:cubicBezTo>
                  <a:pt x="0" y="596906"/>
                  <a:pt x="164328" y="310312"/>
                  <a:pt x="432143" y="155156"/>
                </a:cubicBezTo>
                <a:cubicBezTo>
                  <a:pt x="699959" y="0"/>
                  <a:pt x="1030322" y="0"/>
                  <a:pt x="1298137" y="155156"/>
                </a:cubicBezTo>
                <a:cubicBezTo>
                  <a:pt x="1565953" y="310312"/>
                  <a:pt x="1730281" y="596906"/>
                  <a:pt x="1728897" y="906417"/>
                </a:cubicBezTo>
                <a:cubicBezTo>
                  <a:pt x="1730281" y="1215927"/>
                  <a:pt x="1565953" y="1502521"/>
                  <a:pt x="1298137" y="1657677"/>
                </a:cubicBezTo>
                <a:cubicBezTo>
                  <a:pt x="1030322" y="1812833"/>
                  <a:pt x="699959" y="1812833"/>
                  <a:pt x="432143" y="1657677"/>
                </a:cubicBezTo>
                <a:cubicBezTo>
                  <a:pt x="164328" y="1502521"/>
                  <a:pt x="0" y="1215927"/>
                  <a:pt x="1384" y="906417"/>
                </a:cubicBezTo>
                <a:close/>
              </a:path>
            </a:pathLst>
          </a:custGeom>
          <a:solidFill>
            <a:srgbClr val="D9D9D9"/>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11" name="Google Shape;211;p18"/>
          <p:cNvSpPr txBox="1"/>
          <p:nvPr/>
        </p:nvSpPr>
        <p:spPr>
          <a:xfrm>
            <a:off x="406400" y="349136"/>
            <a:ext cx="5171100" cy="395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2800" u="none" cap="none" strike="noStrike">
                <a:solidFill>
                  <a:srgbClr val="225870"/>
                </a:solidFill>
                <a:latin typeface="Microsoft Yahei"/>
                <a:ea typeface="Microsoft Yahei"/>
                <a:cs typeface="Microsoft Yahei"/>
                <a:sym typeface="Microsoft Yahei"/>
              </a:rPr>
              <a:t>Introduction &amp; Related Works</a:t>
            </a:r>
            <a:endParaRPr b="0" i="0" sz="1100" u="none" cap="none" strike="noStrike">
              <a:solidFill>
                <a:schemeClr val="dk1"/>
              </a:solidFill>
              <a:latin typeface="Calibri"/>
              <a:ea typeface="Calibri"/>
              <a:cs typeface="Calibri"/>
              <a:sym typeface="Calibri"/>
            </a:endParaRPr>
          </a:p>
        </p:txBody>
      </p:sp>
      <p:sp>
        <p:nvSpPr>
          <p:cNvPr id="212" name="Google Shape;212;p18"/>
          <p:cNvSpPr txBox="1"/>
          <p:nvPr/>
        </p:nvSpPr>
        <p:spPr>
          <a:xfrm>
            <a:off x="6553191" y="2918450"/>
            <a:ext cx="1257900" cy="4746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81000"/>
              </a:lnSpc>
              <a:spcBef>
                <a:spcPts val="0"/>
              </a:spcBef>
              <a:spcAft>
                <a:spcPts val="0"/>
              </a:spcAft>
              <a:buNone/>
            </a:pPr>
            <a:r>
              <a:rPr b="1" lang="en-US" sz="1800">
                <a:solidFill>
                  <a:srgbClr val="FFFFFF"/>
                </a:solidFill>
                <a:latin typeface="Microsoft YaHei"/>
                <a:ea typeface="Microsoft YaHei"/>
                <a:cs typeface="Microsoft YaHei"/>
                <a:sym typeface="Microsoft YaHei"/>
              </a:rPr>
              <a:t>Related</a:t>
            </a:r>
            <a:endParaRPr b="1" sz="1800">
              <a:solidFill>
                <a:srgbClr val="FFFFFF"/>
              </a:solidFill>
              <a:latin typeface="Microsoft YaHei"/>
              <a:ea typeface="Microsoft YaHei"/>
              <a:cs typeface="Microsoft YaHei"/>
              <a:sym typeface="Microsoft YaHei"/>
            </a:endParaRPr>
          </a:p>
          <a:p>
            <a:pPr indent="0" lvl="0" marL="0" marR="0" rtl="0" algn="l">
              <a:lnSpc>
                <a:spcPct val="81000"/>
              </a:lnSpc>
              <a:spcBef>
                <a:spcPts val="0"/>
              </a:spcBef>
              <a:spcAft>
                <a:spcPts val="0"/>
              </a:spcAft>
              <a:buNone/>
            </a:pPr>
            <a:r>
              <a:rPr b="1" lang="en-US" sz="1800">
                <a:solidFill>
                  <a:srgbClr val="FFFFFF"/>
                </a:solidFill>
                <a:latin typeface="Microsoft YaHei"/>
                <a:ea typeface="Microsoft YaHei"/>
                <a:cs typeface="Microsoft YaHei"/>
                <a:sym typeface="Microsoft YaHei"/>
              </a:rPr>
              <a:t>Work</a:t>
            </a:r>
            <a:endParaRPr b="1" sz="1800">
              <a:solidFill>
                <a:srgbClr val="FFFFFF"/>
              </a:solidFill>
              <a:latin typeface="Microsoft YaHei"/>
              <a:ea typeface="Microsoft YaHei"/>
              <a:cs typeface="Microsoft YaHei"/>
              <a:sym typeface="Microsoft YaHei"/>
            </a:endParaRPr>
          </a:p>
        </p:txBody>
      </p:sp>
      <p:sp>
        <p:nvSpPr>
          <p:cNvPr id="213" name="Google Shape;213;p18"/>
          <p:cNvSpPr txBox="1"/>
          <p:nvPr/>
        </p:nvSpPr>
        <p:spPr>
          <a:xfrm>
            <a:off x="809600" y="1390625"/>
            <a:ext cx="4872000" cy="24057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i="0" lang="en-US" sz="1800" u="none" cap="none" strike="noStrike">
                <a:solidFill>
                  <a:srgbClr val="212121"/>
                </a:solidFill>
              </a:rPr>
              <a:t>Motivation for this topic：</a:t>
            </a:r>
            <a:endParaRPr i="0" sz="1800" u="none" cap="none" strike="noStrike">
              <a:solidFill>
                <a:srgbClr val="212121"/>
              </a:solidFill>
            </a:endParaRPr>
          </a:p>
          <a:p>
            <a:pPr indent="-342900" lvl="0" marL="457200" marR="0" rtl="0" algn="l">
              <a:lnSpc>
                <a:spcPct val="113400"/>
              </a:lnSpc>
              <a:spcBef>
                <a:spcPts val="0"/>
              </a:spcBef>
              <a:spcAft>
                <a:spcPts val="0"/>
              </a:spcAft>
              <a:buClr>
                <a:schemeClr val="dk1"/>
              </a:buClr>
              <a:buSzPts val="1800"/>
              <a:buChar char="●"/>
            </a:pPr>
            <a:r>
              <a:rPr lang="en-US" sz="1800">
                <a:solidFill>
                  <a:schemeClr val="dk1"/>
                </a:solidFill>
              </a:rPr>
              <a:t>Promote discrimination and prejudice </a:t>
            </a:r>
            <a:endParaRPr sz="1800">
              <a:solidFill>
                <a:schemeClr val="dk1"/>
              </a:solidFill>
            </a:endParaRPr>
          </a:p>
          <a:p>
            <a:pPr indent="-342900" lvl="0" marL="457200" marR="0" rtl="0" algn="l">
              <a:lnSpc>
                <a:spcPct val="113400"/>
              </a:lnSpc>
              <a:spcBef>
                <a:spcPts val="0"/>
              </a:spcBef>
              <a:spcAft>
                <a:spcPts val="0"/>
              </a:spcAft>
              <a:buClr>
                <a:schemeClr val="dk1"/>
              </a:buClr>
              <a:buSzPts val="1800"/>
              <a:buChar char="●"/>
            </a:pPr>
            <a:r>
              <a:rPr lang="en-US" sz="1800">
                <a:solidFill>
                  <a:schemeClr val="dk1"/>
                </a:solidFill>
              </a:rPr>
              <a:t>Increase the frequency of violent and terrorist incidents in real life</a:t>
            </a:r>
            <a:endParaRPr sz="1800">
              <a:solidFill>
                <a:srgbClr val="212121"/>
              </a:solidFill>
            </a:endParaRPr>
          </a:p>
          <a:p>
            <a:pPr indent="0" lvl="0" marL="0" rtl="0" algn="l">
              <a:lnSpc>
                <a:spcPct val="113400"/>
              </a:lnSpc>
              <a:spcBef>
                <a:spcPts val="0"/>
              </a:spcBef>
              <a:spcAft>
                <a:spcPts val="0"/>
              </a:spcAft>
              <a:buClr>
                <a:schemeClr val="dk1"/>
              </a:buClr>
              <a:buFont typeface="Arial"/>
              <a:buNone/>
            </a:pPr>
            <a:r>
              <a:rPr lang="en-US" sz="1800">
                <a:solidFill>
                  <a:schemeClr val="dk1"/>
                </a:solidFill>
              </a:rPr>
              <a:t>Definition of the hateful meme</a:t>
            </a:r>
            <a:r>
              <a:rPr baseline="30000" lang="en-US" sz="1800">
                <a:solidFill>
                  <a:schemeClr val="dk1"/>
                </a:solidFill>
              </a:rPr>
              <a:t>[1]</a:t>
            </a:r>
            <a:endParaRPr baseline="30000" sz="1800">
              <a:solidFill>
                <a:schemeClr val="dk1"/>
              </a:solidFill>
            </a:endParaRPr>
          </a:p>
          <a:p>
            <a:pPr indent="0" lvl="0" marL="0" rtl="0" algn="l">
              <a:lnSpc>
                <a:spcPct val="113400"/>
              </a:lnSpc>
              <a:spcBef>
                <a:spcPts val="0"/>
              </a:spcBef>
              <a:spcAft>
                <a:spcPts val="0"/>
              </a:spcAft>
              <a:buNone/>
            </a:pPr>
            <a:r>
              <a:t/>
            </a:r>
            <a:endParaRPr sz="1800">
              <a:solidFill>
                <a:schemeClr val="dk1"/>
              </a:solidFill>
            </a:endParaRPr>
          </a:p>
          <a:p>
            <a:pPr indent="0" lvl="0" marL="0" marR="0" rtl="0" algn="l">
              <a:lnSpc>
                <a:spcPct val="113400"/>
              </a:lnSpc>
              <a:spcBef>
                <a:spcPts val="0"/>
              </a:spcBef>
              <a:spcAft>
                <a:spcPts val="0"/>
              </a:spcAft>
              <a:buNone/>
            </a:pPr>
            <a:r>
              <a:t/>
            </a:r>
            <a:endParaRPr sz="1600">
              <a:solidFill>
                <a:srgbClr val="212121"/>
              </a:solidFill>
            </a:endParaRPr>
          </a:p>
          <a:p>
            <a:pPr indent="0" lvl="0" marL="457200" marR="0" rtl="0" algn="l">
              <a:lnSpc>
                <a:spcPct val="113400"/>
              </a:lnSpc>
              <a:spcBef>
                <a:spcPts val="0"/>
              </a:spcBef>
              <a:spcAft>
                <a:spcPts val="0"/>
              </a:spcAft>
              <a:buNone/>
            </a:pPr>
            <a:r>
              <a:t/>
            </a:r>
            <a:endParaRPr/>
          </a:p>
        </p:txBody>
      </p:sp>
      <p:sp>
        <p:nvSpPr>
          <p:cNvPr id="214" name="Google Shape;214;p18"/>
          <p:cNvSpPr txBox="1"/>
          <p:nvPr/>
        </p:nvSpPr>
        <p:spPr>
          <a:xfrm>
            <a:off x="7876288" y="520800"/>
            <a:ext cx="3702600" cy="24321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t/>
            </a:r>
            <a:endParaRPr i="0" sz="1600" u="none" cap="none" strike="noStrike">
              <a:solidFill>
                <a:srgbClr val="24456C"/>
              </a:solidFill>
            </a:endParaRPr>
          </a:p>
          <a:p>
            <a:pPr indent="0" lvl="0" marL="0" marR="0" rtl="0" algn="l">
              <a:lnSpc>
                <a:spcPct val="113400"/>
              </a:lnSpc>
              <a:spcBef>
                <a:spcPts val="0"/>
              </a:spcBef>
              <a:spcAft>
                <a:spcPts val="0"/>
              </a:spcAft>
              <a:buNone/>
            </a:pPr>
            <a:r>
              <a:t/>
            </a:r>
            <a:endParaRPr sz="1600">
              <a:solidFill>
                <a:srgbClr val="24456C"/>
              </a:solidFill>
            </a:endParaRPr>
          </a:p>
          <a:p>
            <a:pPr indent="0" lvl="0" marL="0" marR="0" rtl="0" algn="l">
              <a:lnSpc>
                <a:spcPct val="113400"/>
              </a:lnSpc>
              <a:spcBef>
                <a:spcPts val="0"/>
              </a:spcBef>
              <a:spcAft>
                <a:spcPts val="0"/>
              </a:spcAft>
              <a:buNone/>
            </a:pPr>
            <a:r>
              <a:t/>
            </a:r>
            <a:endParaRPr i="0" sz="1800" u="none" cap="none" strike="noStrike">
              <a:solidFill>
                <a:srgbClr val="225870"/>
              </a:solidFill>
            </a:endParaRPr>
          </a:p>
          <a:p>
            <a:pPr indent="0" lvl="0" marL="0" marR="0" rtl="0" algn="l">
              <a:lnSpc>
                <a:spcPct val="113400"/>
              </a:lnSpc>
              <a:spcBef>
                <a:spcPts val="0"/>
              </a:spcBef>
              <a:spcAft>
                <a:spcPts val="0"/>
              </a:spcAft>
              <a:buNone/>
            </a:pPr>
            <a:r>
              <a:t/>
            </a:r>
            <a:endParaRPr sz="1800">
              <a:solidFill>
                <a:srgbClr val="225870"/>
              </a:solidFill>
            </a:endParaRPr>
          </a:p>
          <a:p>
            <a:pPr indent="0" lvl="0" marL="0" marR="0" rtl="0" algn="l">
              <a:lnSpc>
                <a:spcPct val="113400"/>
              </a:lnSpc>
              <a:spcBef>
                <a:spcPts val="0"/>
              </a:spcBef>
              <a:spcAft>
                <a:spcPts val="0"/>
              </a:spcAft>
              <a:buNone/>
            </a:pPr>
            <a:r>
              <a:rPr i="0" lang="en-US" sz="1800" u="none" cap="none" strike="noStrike">
                <a:solidFill>
                  <a:srgbClr val="225870"/>
                </a:solidFill>
              </a:rPr>
              <a:t>Related Work:</a:t>
            </a:r>
            <a:endParaRPr i="0" sz="1800" u="none" cap="none" strike="noStrike">
              <a:solidFill>
                <a:srgbClr val="225870"/>
              </a:solidFill>
            </a:endParaRPr>
          </a:p>
          <a:p>
            <a:pPr indent="-212699" lvl="0" marL="199999" marR="0" rtl="0" algn="l">
              <a:lnSpc>
                <a:spcPct val="113400"/>
              </a:lnSpc>
              <a:spcBef>
                <a:spcPts val="0"/>
              </a:spcBef>
              <a:spcAft>
                <a:spcPts val="0"/>
              </a:spcAft>
              <a:buClr>
                <a:srgbClr val="225870"/>
              </a:buClr>
              <a:buSzPts val="1800"/>
              <a:buChar char="•"/>
            </a:pPr>
            <a:r>
              <a:rPr i="0" lang="en-US" sz="1800" u="none" cap="none" strike="noStrike">
                <a:solidFill>
                  <a:srgbClr val="225870"/>
                </a:solidFill>
              </a:rPr>
              <a:t> Concat BERT</a:t>
            </a:r>
            <a:r>
              <a:rPr baseline="30000" lang="en-US" sz="1800">
                <a:solidFill>
                  <a:schemeClr val="dk2"/>
                </a:solidFill>
              </a:rPr>
              <a:t>[2]</a:t>
            </a:r>
            <a:endParaRPr sz="1600">
              <a:solidFill>
                <a:schemeClr val="dk2"/>
              </a:solidFill>
            </a:endParaRPr>
          </a:p>
          <a:p>
            <a:pPr indent="-212699" lvl="0" marL="199999" marR="0" rtl="0" algn="l">
              <a:lnSpc>
                <a:spcPct val="113400"/>
              </a:lnSpc>
              <a:spcBef>
                <a:spcPts val="0"/>
              </a:spcBef>
              <a:spcAft>
                <a:spcPts val="0"/>
              </a:spcAft>
              <a:buClr>
                <a:srgbClr val="225870"/>
              </a:buClr>
              <a:buSzPts val="1800"/>
              <a:buChar char="•"/>
            </a:pPr>
            <a:r>
              <a:rPr i="0" lang="en-US" sz="1800" u="none" cap="none" strike="noStrike">
                <a:solidFill>
                  <a:srgbClr val="225870"/>
                </a:solidFill>
              </a:rPr>
              <a:t> </a:t>
            </a:r>
            <a:r>
              <a:rPr b="1" i="0" lang="en-US" sz="1800" u="none" cap="none" strike="noStrike">
                <a:solidFill>
                  <a:srgbClr val="225870"/>
                </a:solidFill>
              </a:rPr>
              <a:t>Visual BERT</a:t>
            </a:r>
            <a:r>
              <a:rPr baseline="30000" lang="en-US" sz="1800">
                <a:solidFill>
                  <a:schemeClr val="dk2"/>
                </a:solidFill>
              </a:rPr>
              <a:t>[3][4]</a:t>
            </a:r>
            <a:endParaRPr sz="1600">
              <a:solidFill>
                <a:schemeClr val="dk2"/>
              </a:solidFill>
            </a:endParaRPr>
          </a:p>
          <a:p>
            <a:pPr indent="-212699" lvl="0" marL="199999" marR="0" rtl="0" algn="l">
              <a:lnSpc>
                <a:spcPct val="113400"/>
              </a:lnSpc>
              <a:spcBef>
                <a:spcPts val="0"/>
              </a:spcBef>
              <a:spcAft>
                <a:spcPts val="0"/>
              </a:spcAft>
              <a:buClr>
                <a:srgbClr val="225870"/>
              </a:buClr>
              <a:buSzPts val="1800"/>
              <a:buChar char="•"/>
            </a:pPr>
            <a:r>
              <a:rPr i="0" lang="en-US" sz="1800" u="none" cap="none" strike="noStrike">
                <a:solidFill>
                  <a:srgbClr val="225870"/>
                </a:solidFill>
              </a:rPr>
              <a:t> UNITER</a:t>
            </a:r>
            <a:r>
              <a:rPr baseline="30000" lang="en-US" sz="1800">
                <a:solidFill>
                  <a:schemeClr val="dk2"/>
                </a:solidFill>
              </a:rPr>
              <a:t>[5]</a:t>
            </a:r>
            <a:endParaRPr sz="1600">
              <a:solidFill>
                <a:schemeClr val="dk2"/>
              </a:solidFill>
            </a:endParaRPr>
          </a:p>
        </p:txBody>
      </p:sp>
      <p:sp>
        <p:nvSpPr>
          <p:cNvPr id="215" name="Google Shape;215;p18"/>
          <p:cNvSpPr txBox="1"/>
          <p:nvPr/>
        </p:nvSpPr>
        <p:spPr>
          <a:xfrm>
            <a:off x="3756292" y="5029200"/>
            <a:ext cx="5784300" cy="830400"/>
          </a:xfrm>
          <a:prstGeom prst="rect">
            <a:avLst/>
          </a:prstGeom>
          <a:solidFill>
            <a:srgbClr val="FFFFFF">
              <a:alpha val="0"/>
            </a:srgbClr>
          </a:solidFill>
          <a:ln>
            <a:noFill/>
          </a:ln>
        </p:spPr>
        <p:txBody>
          <a:bodyPr anchorCtr="0" anchor="t" bIns="12700" lIns="31750" spcFirstLastPara="1" rIns="31750" wrap="square" tIns="12700">
            <a:spAutoFit/>
          </a:bodyPr>
          <a:lstStyle/>
          <a:p>
            <a:pPr indent="-199999" lvl="0" marL="199999" marR="0" rtl="0" algn="l">
              <a:lnSpc>
                <a:spcPct val="113400"/>
              </a:lnSpc>
              <a:spcBef>
                <a:spcPts val="0"/>
              </a:spcBef>
              <a:spcAft>
                <a:spcPts val="0"/>
              </a:spcAft>
              <a:buClr>
                <a:schemeClr val="dk1"/>
              </a:buClr>
              <a:buSzPts val="1600"/>
              <a:buChar char="•"/>
            </a:pPr>
            <a:r>
              <a:rPr i="0" lang="en-US" sz="1600" u="none" cap="none" strike="noStrike">
                <a:solidFill>
                  <a:srgbClr val="000000"/>
                </a:solidFill>
              </a:rPr>
              <a:t>Extract important features from both text and image</a:t>
            </a:r>
            <a:endParaRPr i="0" sz="1100" u="none" cap="none" strike="noStrike">
              <a:solidFill>
                <a:schemeClr val="dk1"/>
              </a:solidFill>
            </a:endParaRPr>
          </a:p>
          <a:p>
            <a:pPr indent="-199999" lvl="0" marL="199999" marR="0" rtl="0" algn="l">
              <a:lnSpc>
                <a:spcPct val="113400"/>
              </a:lnSpc>
              <a:spcBef>
                <a:spcPts val="0"/>
              </a:spcBef>
              <a:spcAft>
                <a:spcPts val="0"/>
              </a:spcAft>
              <a:buClr>
                <a:srgbClr val="000000"/>
              </a:buClr>
              <a:buSzPts val="1600"/>
              <a:buChar char="•"/>
            </a:pPr>
            <a:r>
              <a:rPr i="0" lang="en-US" sz="1600" u="none" cap="none" strike="noStrike">
                <a:solidFill>
                  <a:srgbClr val="000000"/>
                </a:solidFill>
              </a:rPr>
              <a:t>Concat the multimodal features</a:t>
            </a:r>
            <a:endParaRPr/>
          </a:p>
          <a:p>
            <a:pPr indent="-199999" lvl="0" marL="199999" marR="0" rtl="0" algn="l">
              <a:lnSpc>
                <a:spcPct val="113400"/>
              </a:lnSpc>
              <a:spcBef>
                <a:spcPts val="0"/>
              </a:spcBef>
              <a:spcAft>
                <a:spcPts val="0"/>
              </a:spcAft>
              <a:buClr>
                <a:srgbClr val="000000"/>
              </a:buClr>
              <a:buSzPts val="1600"/>
              <a:buChar char="•"/>
            </a:pPr>
            <a:r>
              <a:rPr i="0" lang="en-US" sz="1600" u="none" cap="none" strike="noStrike">
                <a:solidFill>
                  <a:srgbClr val="000000"/>
                </a:solidFill>
              </a:rPr>
              <a:t>Classify the meme with multimodal features input </a:t>
            </a:r>
            <a:endParaRPr/>
          </a:p>
        </p:txBody>
      </p:sp>
      <p:sp>
        <p:nvSpPr>
          <p:cNvPr id="216" name="Google Shape;216;p18"/>
          <p:cNvSpPr txBox="1"/>
          <p:nvPr/>
        </p:nvSpPr>
        <p:spPr>
          <a:xfrm>
            <a:off x="4783385" y="2605550"/>
            <a:ext cx="1589700" cy="719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lang="en-US" sz="1800">
                <a:solidFill>
                  <a:srgbClr val="212121"/>
                </a:solidFill>
                <a:latin typeface="Microsoft Yahei"/>
                <a:ea typeface="Microsoft Yahei"/>
                <a:cs typeface="Microsoft Yahei"/>
                <a:sym typeface="Microsoft Yahei"/>
              </a:rPr>
              <a:t>Motivation &amp; Background Information</a:t>
            </a:r>
            <a:endParaRPr/>
          </a:p>
        </p:txBody>
      </p:sp>
      <p:sp>
        <p:nvSpPr>
          <p:cNvPr id="217" name="Google Shape;217;p18"/>
          <p:cNvSpPr txBox="1"/>
          <p:nvPr/>
        </p:nvSpPr>
        <p:spPr>
          <a:xfrm>
            <a:off x="5907113" y="3962400"/>
            <a:ext cx="1069800" cy="5769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1800" u="none" cap="none" strike="noStrike">
                <a:solidFill>
                  <a:srgbClr val="000000"/>
                </a:solidFill>
                <a:latin typeface="Microsoft Yahei"/>
                <a:ea typeface="Microsoft Yahei"/>
                <a:cs typeface="Microsoft Yahei"/>
                <a:sym typeface="Microsoft Yahei"/>
              </a:rPr>
              <a:t>Method </a:t>
            </a:r>
            <a:endParaRPr b="0" i="0" sz="1100" u="none" cap="none" strike="noStrike">
              <a:solidFill>
                <a:schemeClr val="dk1"/>
              </a:solidFill>
              <a:latin typeface="Calibri"/>
              <a:ea typeface="Calibri"/>
              <a:cs typeface="Calibri"/>
              <a:sym typeface="Calibri"/>
            </a:endParaRPr>
          </a:p>
          <a:p>
            <a:pPr indent="0" lvl="0" marL="0" marR="0" rtl="0" algn="l">
              <a:lnSpc>
                <a:spcPct val="81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18" name="Google Shape;218;p18"/>
          <p:cNvSpPr/>
          <p:nvPr/>
        </p:nvSpPr>
        <p:spPr>
          <a:xfrm>
            <a:off x="6040234" y="-14580"/>
            <a:ext cx="1216304" cy="2363686"/>
          </a:xfrm>
          <a:custGeom>
            <a:rect b="b" l="l" r="r" t="t"/>
            <a:pathLst>
              <a:path extrusionOk="0" h="2363686" w="1216304">
                <a:moveTo>
                  <a:pt x="1216305" y="0"/>
                </a:moveTo>
                <a:cubicBezTo>
                  <a:pt x="27890" y="0"/>
                  <a:pt x="27890" y="2363686"/>
                  <a:pt x="0" y="2363686"/>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1" y="3581400"/>
            <a:ext cx="5120513" cy="3225800"/>
          </a:xfrm>
          <a:custGeom>
            <a:rect b="b" l="l" r="r" t="t"/>
            <a:pathLst>
              <a:path extrusionOk="0" h="3225800" w="5120513">
                <a:moveTo>
                  <a:pt x="0" y="3225800"/>
                </a:moveTo>
                <a:cubicBezTo>
                  <a:pt x="2591092" y="3225800"/>
                  <a:pt x="2591092" y="0"/>
                  <a:pt x="5120513" y="0"/>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7679868" y="3802850"/>
            <a:ext cx="4508157" cy="1937550"/>
          </a:xfrm>
          <a:custGeom>
            <a:rect b="b" l="l" r="r" t="t"/>
            <a:pathLst>
              <a:path extrusionOk="0" h="1937550" w="4508157">
                <a:moveTo>
                  <a:pt x="0" y="0"/>
                </a:moveTo>
                <a:cubicBezTo>
                  <a:pt x="2254085" y="0"/>
                  <a:pt x="2254085" y="1937550"/>
                  <a:pt x="4508157" y="1937550"/>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grpSp>
        <p:nvGrpSpPr>
          <p:cNvPr id="226" name="Google Shape;226;p19"/>
          <p:cNvGrpSpPr/>
          <p:nvPr/>
        </p:nvGrpSpPr>
        <p:grpSpPr>
          <a:xfrm>
            <a:off x="0" y="0"/>
            <a:ext cx="12192001" cy="6858000"/>
            <a:chOff x="0" y="0"/>
            <a:chExt cx="12192001" cy="6858000"/>
          </a:xfrm>
        </p:grpSpPr>
        <p:pic>
          <p:nvPicPr>
            <p:cNvPr id="227" name="Google Shape;227;p19"/>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228" name="Google Shape;228;p19"/>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229" name="Google Shape;229;p19"/>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230" name="Google Shape;230;p19"/>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231" name="Google Shape;231;p19"/>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232" name="Google Shape;232;p19"/>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233" name="Google Shape;233;p19"/>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234" name="Google Shape;234;p19"/>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pic>
        <p:nvPicPr>
          <p:cNvPr id="235" name="Google Shape;235;p19"/>
          <p:cNvPicPr preferRelativeResize="0"/>
          <p:nvPr/>
        </p:nvPicPr>
        <p:blipFill rotWithShape="1">
          <a:blip r:embed="rId4">
            <a:alphaModFix/>
          </a:blip>
          <a:srcRect b="0" l="0" r="0" t="0"/>
          <a:stretch/>
        </p:blipFill>
        <p:spPr>
          <a:xfrm>
            <a:off x="352425" y="521534"/>
            <a:ext cx="396040" cy="396040"/>
          </a:xfrm>
          <a:prstGeom prst="rect">
            <a:avLst/>
          </a:prstGeom>
          <a:noFill/>
          <a:ln>
            <a:noFill/>
          </a:ln>
        </p:spPr>
      </p:pic>
      <p:sp>
        <p:nvSpPr>
          <p:cNvPr id="236" name="Google Shape;236;p19"/>
          <p:cNvSpPr/>
          <p:nvPr/>
        </p:nvSpPr>
        <p:spPr>
          <a:xfrm>
            <a:off x="11839575" y="521534"/>
            <a:ext cx="47625" cy="227765"/>
          </a:xfrm>
          <a:custGeom>
            <a:rect b="b" l="l" r="r" t="t"/>
            <a:pathLst>
              <a:path extrusionOk="0" h="227765" w="47625">
                <a:moveTo>
                  <a:pt x="0" y="0"/>
                </a:moveTo>
                <a:lnTo>
                  <a:pt x="47625" y="0"/>
                </a:lnTo>
                <a:lnTo>
                  <a:pt x="47625" y="227765"/>
                </a:lnTo>
                <a:lnTo>
                  <a:pt x="0" y="227765"/>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37" name="Google Shape;237;p19"/>
          <p:cNvSpPr/>
          <p:nvPr/>
        </p:nvSpPr>
        <p:spPr>
          <a:xfrm rot="1560000">
            <a:off x="11745379" y="523321"/>
            <a:ext cx="45719" cy="227765"/>
          </a:xfrm>
          <a:custGeom>
            <a:rect b="b" l="l" r="r" t="t"/>
            <a:pathLst>
              <a:path extrusionOk="0" h="227765" w="45719">
                <a:moveTo>
                  <a:pt x="0" y="0"/>
                </a:moveTo>
                <a:lnTo>
                  <a:pt x="45719" y="0"/>
                </a:lnTo>
                <a:lnTo>
                  <a:pt x="45719" y="227765"/>
                </a:lnTo>
                <a:lnTo>
                  <a:pt x="0" y="227765"/>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38" name="Google Shape;238;p19"/>
          <p:cNvSpPr txBox="1"/>
          <p:nvPr/>
        </p:nvSpPr>
        <p:spPr>
          <a:xfrm>
            <a:off x="838200" y="597206"/>
            <a:ext cx="3962578" cy="3238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2200" u="none" cap="none" strike="noStrike">
                <a:solidFill>
                  <a:srgbClr val="225870"/>
                </a:solidFill>
                <a:latin typeface="Microsoft Yahei"/>
                <a:ea typeface="Microsoft Yahei"/>
                <a:cs typeface="Microsoft Yahei"/>
                <a:sym typeface="Microsoft Yahei"/>
              </a:rPr>
              <a:t>Flow Chart for the Project</a:t>
            </a:r>
            <a:endParaRPr b="0" i="0" sz="1100" u="none" cap="none" strike="noStrike">
              <a:solidFill>
                <a:schemeClr val="dk1"/>
              </a:solidFill>
              <a:latin typeface="Calibri"/>
              <a:ea typeface="Calibri"/>
              <a:cs typeface="Calibri"/>
              <a:sym typeface="Calibri"/>
            </a:endParaRPr>
          </a:p>
        </p:txBody>
      </p:sp>
      <p:sp>
        <p:nvSpPr>
          <p:cNvPr id="239" name="Google Shape;239;p19"/>
          <p:cNvSpPr/>
          <p:nvPr/>
        </p:nvSpPr>
        <p:spPr>
          <a:xfrm>
            <a:off x="8472919" y="284759"/>
            <a:ext cx="1511859" cy="470192"/>
          </a:xfrm>
          <a:custGeom>
            <a:rect b="b" l="l" r="r" t="t"/>
            <a:pathLst>
              <a:path extrusionOk="0" h="470192" w="1511859">
                <a:moveTo>
                  <a:pt x="0" y="93955"/>
                </a:moveTo>
                <a:cubicBezTo>
                  <a:pt x="0" y="69037"/>
                  <a:pt x="9899" y="45139"/>
                  <a:pt x="27519" y="27519"/>
                </a:cubicBezTo>
                <a:cubicBezTo>
                  <a:pt x="45139" y="9899"/>
                  <a:pt x="69037" y="0"/>
                  <a:pt x="93955" y="0"/>
                </a:cubicBezTo>
                <a:lnTo>
                  <a:pt x="1417905" y="0"/>
                </a:lnTo>
                <a:cubicBezTo>
                  <a:pt x="1469794" y="0"/>
                  <a:pt x="1511859" y="42065"/>
                  <a:pt x="1511859" y="93955"/>
                </a:cubicBezTo>
                <a:lnTo>
                  <a:pt x="1511859" y="376238"/>
                </a:lnTo>
                <a:cubicBezTo>
                  <a:pt x="1511859" y="428128"/>
                  <a:pt x="1469794" y="470192"/>
                  <a:pt x="1417905" y="470192"/>
                </a:cubicBezTo>
                <a:lnTo>
                  <a:pt x="93955" y="470192"/>
                </a:lnTo>
                <a:cubicBezTo>
                  <a:pt x="42065" y="470192"/>
                  <a:pt x="0" y="428128"/>
                  <a:pt x="0" y="376238"/>
                </a:cubicBezTo>
                <a:lnTo>
                  <a:pt x="0" y="93955"/>
                </a:lnTo>
                <a:close/>
              </a:path>
            </a:pathLst>
          </a:custGeom>
          <a:solidFill>
            <a:srgbClr val="0097A7"/>
          </a:solidFill>
          <a:ln>
            <a:noFill/>
          </a:ln>
        </p:spPr>
        <p:txBody>
          <a:bodyPr anchorCtr="0" anchor="ctr" bIns="45700" lIns="127000" spcFirstLastPara="1" rIns="127000" wrap="square" tIns="45700">
            <a:noAutofit/>
          </a:bodyPr>
          <a:lstStyle/>
          <a:p>
            <a:pPr indent="0" lvl="0" marL="0" marR="0" rtl="0" algn="ctr">
              <a:lnSpc>
                <a:spcPct val="113400"/>
              </a:lnSpc>
              <a:spcBef>
                <a:spcPts val="0"/>
              </a:spcBef>
              <a:spcAft>
                <a:spcPts val="0"/>
              </a:spcAft>
              <a:buNone/>
            </a:pPr>
            <a:r>
              <a:rPr b="0" i="0" lang="en-US" sz="1600" u="none" cap="none" strike="noStrike">
                <a:solidFill>
                  <a:srgbClr val="FFFFFF"/>
                </a:solidFill>
                <a:latin typeface="Microsoft YaHei"/>
                <a:ea typeface="Microsoft YaHei"/>
                <a:cs typeface="Microsoft YaHei"/>
                <a:sym typeface="Microsoft YaHei"/>
              </a:rPr>
              <a:t>Memes</a:t>
            </a:r>
            <a:endParaRPr b="0" i="0" sz="1100" u="none" cap="none" strike="noStrike">
              <a:solidFill>
                <a:schemeClr val="dk1"/>
              </a:solidFill>
              <a:latin typeface="Calibri"/>
              <a:ea typeface="Calibri"/>
              <a:cs typeface="Calibri"/>
              <a:sym typeface="Calibri"/>
            </a:endParaRPr>
          </a:p>
        </p:txBody>
      </p:sp>
      <p:cxnSp>
        <p:nvCxnSpPr>
          <p:cNvPr id="240" name="Google Shape;240;p19"/>
          <p:cNvCxnSpPr/>
          <p:nvPr/>
        </p:nvCxnSpPr>
        <p:spPr>
          <a:xfrm>
            <a:off x="9228898" y="746455"/>
            <a:ext cx="0" cy="542963"/>
          </a:xfrm>
          <a:prstGeom prst="straightConnector1">
            <a:avLst/>
          </a:prstGeom>
          <a:solidFill>
            <a:srgbClr val="000000"/>
          </a:solidFill>
          <a:ln cap="flat" cmpd="sng" w="9525">
            <a:solidFill>
              <a:srgbClr val="000000"/>
            </a:solidFill>
            <a:prstDash val="solid"/>
            <a:round/>
            <a:headEnd len="sm" w="sm" type="none"/>
            <a:tailEnd len="sm" w="sm" type="none"/>
          </a:ln>
        </p:spPr>
      </p:cxnSp>
      <p:cxnSp>
        <p:nvCxnSpPr>
          <p:cNvPr id="241" name="Google Shape;241;p19"/>
          <p:cNvCxnSpPr/>
          <p:nvPr/>
        </p:nvCxnSpPr>
        <p:spPr>
          <a:xfrm rot="10800000">
            <a:off x="7964919" y="1317473"/>
            <a:ext cx="1113434" cy="0"/>
          </a:xfrm>
          <a:prstGeom prst="straightConnector1">
            <a:avLst/>
          </a:prstGeom>
          <a:solidFill>
            <a:srgbClr val="000000"/>
          </a:solidFill>
          <a:ln cap="flat" cmpd="sng" w="9525">
            <a:solidFill>
              <a:srgbClr val="000000"/>
            </a:solidFill>
            <a:prstDash val="solid"/>
            <a:round/>
            <a:headEnd len="sm" w="sm" type="none"/>
            <a:tailEnd len="sm" w="sm" type="none"/>
          </a:ln>
        </p:spPr>
      </p:cxnSp>
      <p:cxnSp>
        <p:nvCxnSpPr>
          <p:cNvPr id="242" name="Google Shape;242;p19"/>
          <p:cNvCxnSpPr/>
          <p:nvPr/>
        </p:nvCxnSpPr>
        <p:spPr>
          <a:xfrm>
            <a:off x="9077261" y="1317473"/>
            <a:ext cx="1428217" cy="0"/>
          </a:xfrm>
          <a:prstGeom prst="straightConnector1">
            <a:avLst/>
          </a:prstGeom>
          <a:solidFill>
            <a:srgbClr val="000000"/>
          </a:solidFill>
          <a:ln cap="flat" cmpd="sng" w="9525">
            <a:solidFill>
              <a:srgbClr val="000000"/>
            </a:solidFill>
            <a:prstDash val="solid"/>
            <a:round/>
            <a:headEnd len="sm" w="sm" type="none"/>
            <a:tailEnd len="sm" w="sm" type="none"/>
          </a:ln>
        </p:spPr>
      </p:cxnSp>
      <p:cxnSp>
        <p:nvCxnSpPr>
          <p:cNvPr id="243" name="Google Shape;243;p19"/>
          <p:cNvCxnSpPr/>
          <p:nvPr/>
        </p:nvCxnSpPr>
        <p:spPr>
          <a:xfrm>
            <a:off x="7964919" y="1317473"/>
            <a:ext cx="0" cy="530111"/>
          </a:xfrm>
          <a:prstGeom prst="straightConnector1">
            <a:avLst/>
          </a:prstGeom>
          <a:solidFill>
            <a:srgbClr val="000000"/>
          </a:solidFill>
          <a:ln cap="flat" cmpd="sng" w="9525">
            <a:solidFill>
              <a:srgbClr val="000000"/>
            </a:solidFill>
            <a:prstDash val="solid"/>
            <a:round/>
            <a:headEnd len="sm" w="sm" type="none"/>
            <a:tailEnd len="med" w="med" type="triangle"/>
          </a:ln>
        </p:spPr>
      </p:cxnSp>
      <p:sp>
        <p:nvSpPr>
          <p:cNvPr id="244" name="Google Shape;244;p19"/>
          <p:cNvSpPr/>
          <p:nvPr/>
        </p:nvSpPr>
        <p:spPr>
          <a:xfrm>
            <a:off x="7396111" y="1886242"/>
            <a:ext cx="1137615" cy="492950"/>
          </a:xfrm>
          <a:custGeom>
            <a:rect b="b" l="l" r="r" t="t"/>
            <a:pathLst>
              <a:path extrusionOk="0" h="492950" w="1137615">
                <a:moveTo>
                  <a:pt x="0" y="0"/>
                </a:moveTo>
                <a:lnTo>
                  <a:pt x="0" y="0"/>
                </a:lnTo>
                <a:lnTo>
                  <a:pt x="1137615" y="0"/>
                </a:lnTo>
                <a:lnTo>
                  <a:pt x="1137615" y="0"/>
                </a:lnTo>
                <a:lnTo>
                  <a:pt x="1137615" y="492951"/>
                </a:lnTo>
                <a:lnTo>
                  <a:pt x="1137615" y="492951"/>
                </a:lnTo>
                <a:lnTo>
                  <a:pt x="0" y="492951"/>
                </a:lnTo>
                <a:lnTo>
                  <a:pt x="0" y="492951"/>
                </a:lnTo>
                <a:lnTo>
                  <a:pt x="0" y="0"/>
                </a:lnTo>
                <a:close/>
              </a:path>
            </a:pathLst>
          </a:custGeom>
          <a:solidFill>
            <a:srgbClr val="0097A7"/>
          </a:solidFill>
          <a:ln>
            <a:noFill/>
          </a:ln>
        </p:spPr>
        <p:txBody>
          <a:bodyPr anchorCtr="0" anchor="ctr" bIns="45700" lIns="127000" spcFirstLastPara="1" rIns="127000" wrap="square" tIns="45700">
            <a:noAutofit/>
          </a:bodyPr>
          <a:lstStyle/>
          <a:p>
            <a:pPr indent="0" lvl="0" marL="0" marR="0" rtl="0" algn="ctr">
              <a:lnSpc>
                <a:spcPct val="113400"/>
              </a:lnSpc>
              <a:spcBef>
                <a:spcPts val="0"/>
              </a:spcBef>
              <a:spcAft>
                <a:spcPts val="0"/>
              </a:spcAft>
              <a:buNone/>
            </a:pPr>
            <a:r>
              <a:rPr b="0" i="0" lang="en-US" sz="1000" u="none" cap="none" strike="noStrike">
                <a:solidFill>
                  <a:srgbClr val="FFFFFF"/>
                </a:solidFill>
                <a:latin typeface="Microsoft YaHei"/>
                <a:ea typeface="Microsoft YaHei"/>
                <a:cs typeface="Microsoft YaHei"/>
                <a:sym typeface="Microsoft YaHei"/>
              </a:rPr>
              <a:t>Text Feature </a:t>
            </a:r>
            <a:endParaRPr b="0" i="0" sz="1100" u="none" cap="none" strike="noStrike">
              <a:solidFill>
                <a:schemeClr val="dk1"/>
              </a:solidFill>
              <a:latin typeface="Calibri"/>
              <a:ea typeface="Calibri"/>
              <a:cs typeface="Calibri"/>
              <a:sym typeface="Calibri"/>
            </a:endParaRPr>
          </a:p>
          <a:p>
            <a:pPr indent="0" lvl="0" marL="0" marR="0" rtl="0" algn="ctr">
              <a:lnSpc>
                <a:spcPct val="113400"/>
              </a:lnSpc>
              <a:spcBef>
                <a:spcPts val="0"/>
              </a:spcBef>
              <a:spcAft>
                <a:spcPts val="0"/>
              </a:spcAft>
              <a:buNone/>
            </a:pPr>
            <a:r>
              <a:rPr b="0" i="0" lang="en-US" sz="1000" u="none" cap="none" strike="noStrike">
                <a:solidFill>
                  <a:srgbClr val="FFFFFF"/>
                </a:solidFill>
                <a:latin typeface="Microsoft YaHei"/>
                <a:ea typeface="Microsoft YaHei"/>
                <a:cs typeface="Microsoft YaHei"/>
                <a:sym typeface="Microsoft YaHei"/>
              </a:rPr>
              <a:t>Extraction</a:t>
            </a:r>
            <a:endParaRPr/>
          </a:p>
        </p:txBody>
      </p:sp>
      <p:sp>
        <p:nvSpPr>
          <p:cNvPr id="245" name="Google Shape;245;p19"/>
          <p:cNvSpPr/>
          <p:nvPr/>
        </p:nvSpPr>
        <p:spPr>
          <a:xfrm>
            <a:off x="9936797" y="1886242"/>
            <a:ext cx="1137615" cy="492950"/>
          </a:xfrm>
          <a:custGeom>
            <a:rect b="b" l="l" r="r" t="t"/>
            <a:pathLst>
              <a:path extrusionOk="0" h="492950" w="1137615">
                <a:moveTo>
                  <a:pt x="0" y="0"/>
                </a:moveTo>
                <a:lnTo>
                  <a:pt x="0" y="0"/>
                </a:lnTo>
                <a:lnTo>
                  <a:pt x="1137615" y="0"/>
                </a:lnTo>
                <a:lnTo>
                  <a:pt x="1137615" y="0"/>
                </a:lnTo>
                <a:lnTo>
                  <a:pt x="1137615" y="492951"/>
                </a:lnTo>
                <a:lnTo>
                  <a:pt x="1137615" y="492951"/>
                </a:lnTo>
                <a:lnTo>
                  <a:pt x="0" y="492951"/>
                </a:lnTo>
                <a:lnTo>
                  <a:pt x="0" y="492951"/>
                </a:lnTo>
                <a:lnTo>
                  <a:pt x="0" y="0"/>
                </a:lnTo>
                <a:close/>
              </a:path>
            </a:pathLst>
          </a:custGeom>
          <a:solidFill>
            <a:srgbClr val="0097A7"/>
          </a:solidFill>
          <a:ln>
            <a:noFill/>
          </a:ln>
        </p:spPr>
        <p:txBody>
          <a:bodyPr anchorCtr="0" anchor="ctr" bIns="45700" lIns="127000" spcFirstLastPara="1" rIns="127000" wrap="square" tIns="45700">
            <a:noAutofit/>
          </a:bodyPr>
          <a:lstStyle/>
          <a:p>
            <a:pPr indent="0" lvl="0" marL="0" marR="0" rtl="0" algn="ctr">
              <a:lnSpc>
                <a:spcPct val="113400"/>
              </a:lnSpc>
              <a:spcBef>
                <a:spcPts val="0"/>
              </a:spcBef>
              <a:spcAft>
                <a:spcPts val="0"/>
              </a:spcAft>
              <a:buNone/>
            </a:pPr>
            <a:r>
              <a:rPr b="0" i="0" lang="en-US" sz="1000" u="none" cap="none" strike="noStrike">
                <a:solidFill>
                  <a:srgbClr val="FFFFFF"/>
                </a:solidFill>
                <a:latin typeface="Microsoft YaHei"/>
                <a:ea typeface="Microsoft YaHei"/>
                <a:cs typeface="Microsoft YaHei"/>
                <a:sym typeface="Microsoft YaHei"/>
              </a:rPr>
              <a:t>Image Feature Extraction</a:t>
            </a:r>
            <a:endParaRPr b="0" i="0" sz="1100" u="none" cap="none" strike="noStrike">
              <a:solidFill>
                <a:schemeClr val="dk1"/>
              </a:solidFill>
              <a:latin typeface="Calibri"/>
              <a:ea typeface="Calibri"/>
              <a:cs typeface="Calibri"/>
              <a:sym typeface="Calibri"/>
            </a:endParaRPr>
          </a:p>
        </p:txBody>
      </p:sp>
      <p:cxnSp>
        <p:nvCxnSpPr>
          <p:cNvPr id="246" name="Google Shape;246;p19"/>
          <p:cNvCxnSpPr/>
          <p:nvPr/>
        </p:nvCxnSpPr>
        <p:spPr>
          <a:xfrm>
            <a:off x="10505592" y="1317473"/>
            <a:ext cx="0" cy="530111"/>
          </a:xfrm>
          <a:prstGeom prst="straightConnector1">
            <a:avLst/>
          </a:prstGeom>
          <a:solidFill>
            <a:srgbClr val="000000"/>
          </a:solidFill>
          <a:ln cap="flat" cmpd="sng" w="9525">
            <a:solidFill>
              <a:srgbClr val="000000"/>
            </a:solidFill>
            <a:prstDash val="solid"/>
            <a:round/>
            <a:headEnd len="sm" w="sm" type="none"/>
            <a:tailEnd len="med" w="med" type="triangle"/>
          </a:ln>
        </p:spPr>
      </p:cxnSp>
      <p:cxnSp>
        <p:nvCxnSpPr>
          <p:cNvPr id="247" name="Google Shape;247;p19"/>
          <p:cNvCxnSpPr/>
          <p:nvPr/>
        </p:nvCxnSpPr>
        <p:spPr>
          <a:xfrm>
            <a:off x="10505592" y="2379193"/>
            <a:ext cx="0" cy="542963"/>
          </a:xfrm>
          <a:prstGeom prst="straightConnector1">
            <a:avLst/>
          </a:prstGeom>
          <a:solidFill>
            <a:srgbClr val="000000"/>
          </a:solidFill>
          <a:ln cap="flat" cmpd="sng" w="9525">
            <a:solidFill>
              <a:srgbClr val="000000"/>
            </a:solidFill>
            <a:prstDash val="solid"/>
            <a:round/>
            <a:headEnd len="sm" w="sm" type="none"/>
            <a:tailEnd len="sm" w="sm" type="none"/>
          </a:ln>
        </p:spPr>
      </p:cxnSp>
      <p:cxnSp>
        <p:nvCxnSpPr>
          <p:cNvPr id="248" name="Google Shape;248;p19"/>
          <p:cNvCxnSpPr/>
          <p:nvPr/>
        </p:nvCxnSpPr>
        <p:spPr>
          <a:xfrm rot="10800000">
            <a:off x="9761474" y="2910065"/>
            <a:ext cx="692112" cy="0"/>
          </a:xfrm>
          <a:prstGeom prst="straightConnector1">
            <a:avLst/>
          </a:prstGeom>
          <a:solidFill>
            <a:srgbClr val="000000"/>
          </a:solidFill>
          <a:ln cap="flat" cmpd="sng" w="9525">
            <a:solidFill>
              <a:srgbClr val="000000"/>
            </a:solidFill>
            <a:prstDash val="solid"/>
            <a:round/>
            <a:headEnd len="sm" w="sm" type="none"/>
            <a:tailEnd len="sm" w="sm" type="none"/>
          </a:ln>
        </p:spPr>
      </p:cxnSp>
      <p:cxnSp>
        <p:nvCxnSpPr>
          <p:cNvPr id="249" name="Google Shape;249;p19"/>
          <p:cNvCxnSpPr/>
          <p:nvPr/>
        </p:nvCxnSpPr>
        <p:spPr>
          <a:xfrm>
            <a:off x="10505592" y="2910065"/>
            <a:ext cx="0" cy="2477719"/>
          </a:xfrm>
          <a:prstGeom prst="straightConnector1">
            <a:avLst/>
          </a:prstGeom>
          <a:solidFill>
            <a:srgbClr val="000000"/>
          </a:solidFill>
          <a:ln cap="flat" cmpd="sng" w="9525">
            <a:solidFill>
              <a:srgbClr val="000000"/>
            </a:solidFill>
            <a:prstDash val="solid"/>
            <a:round/>
            <a:headEnd len="sm" w="sm" type="none"/>
            <a:tailEnd len="med" w="med" type="triangle"/>
          </a:ln>
        </p:spPr>
      </p:cxnSp>
      <p:cxnSp>
        <p:nvCxnSpPr>
          <p:cNvPr id="250" name="Google Shape;250;p19"/>
          <p:cNvCxnSpPr/>
          <p:nvPr/>
        </p:nvCxnSpPr>
        <p:spPr>
          <a:xfrm>
            <a:off x="9228951" y="3129902"/>
            <a:ext cx="0" cy="584518"/>
          </a:xfrm>
          <a:prstGeom prst="straightConnector1">
            <a:avLst/>
          </a:prstGeom>
          <a:solidFill>
            <a:srgbClr val="000000"/>
          </a:solidFill>
          <a:ln cap="flat" cmpd="sng" w="9525">
            <a:solidFill>
              <a:srgbClr val="000000"/>
            </a:solidFill>
            <a:prstDash val="solid"/>
            <a:round/>
            <a:headEnd len="sm" w="sm" type="none"/>
            <a:tailEnd len="med" w="med" type="triangle"/>
          </a:ln>
        </p:spPr>
      </p:cxnSp>
      <p:cxnSp>
        <p:nvCxnSpPr>
          <p:cNvPr id="251" name="Google Shape;251;p19"/>
          <p:cNvCxnSpPr/>
          <p:nvPr/>
        </p:nvCxnSpPr>
        <p:spPr>
          <a:xfrm>
            <a:off x="7964919" y="2379193"/>
            <a:ext cx="0" cy="3011868"/>
          </a:xfrm>
          <a:prstGeom prst="straightConnector1">
            <a:avLst/>
          </a:prstGeom>
          <a:solidFill>
            <a:srgbClr val="000000"/>
          </a:solidFill>
          <a:ln cap="flat" cmpd="sng" w="9525">
            <a:solidFill>
              <a:srgbClr val="000000"/>
            </a:solidFill>
            <a:prstDash val="solid"/>
            <a:round/>
            <a:headEnd len="sm" w="sm" type="none"/>
            <a:tailEnd len="med" w="med" type="triangle"/>
          </a:ln>
        </p:spPr>
      </p:cxnSp>
      <p:cxnSp>
        <p:nvCxnSpPr>
          <p:cNvPr id="252" name="Google Shape;252;p19"/>
          <p:cNvCxnSpPr/>
          <p:nvPr/>
        </p:nvCxnSpPr>
        <p:spPr>
          <a:xfrm>
            <a:off x="7964919" y="4085590"/>
            <a:ext cx="633654" cy="0"/>
          </a:xfrm>
          <a:prstGeom prst="straightConnector1">
            <a:avLst/>
          </a:prstGeom>
          <a:solidFill>
            <a:srgbClr val="000000"/>
          </a:solidFill>
          <a:ln cap="flat" cmpd="sng" w="9525">
            <a:solidFill>
              <a:srgbClr val="000000"/>
            </a:solidFill>
            <a:prstDash val="solid"/>
            <a:round/>
            <a:headEnd len="sm" w="sm" type="none"/>
            <a:tailEnd len="med" w="med" type="triangle"/>
          </a:ln>
        </p:spPr>
      </p:cxnSp>
      <p:cxnSp>
        <p:nvCxnSpPr>
          <p:cNvPr id="253" name="Google Shape;253;p19"/>
          <p:cNvCxnSpPr/>
          <p:nvPr/>
        </p:nvCxnSpPr>
        <p:spPr>
          <a:xfrm rot="10800000">
            <a:off x="9835667" y="4085590"/>
            <a:ext cx="677240" cy="0"/>
          </a:xfrm>
          <a:prstGeom prst="straightConnector1">
            <a:avLst/>
          </a:prstGeom>
          <a:solidFill>
            <a:srgbClr val="000000"/>
          </a:solidFill>
          <a:ln cap="flat" cmpd="sng" w="9525">
            <a:solidFill>
              <a:srgbClr val="000000"/>
            </a:solidFill>
            <a:prstDash val="solid"/>
            <a:round/>
            <a:headEnd len="sm" w="sm" type="none"/>
            <a:tailEnd len="med" w="med" type="triangle"/>
          </a:ln>
        </p:spPr>
      </p:cxnSp>
      <p:sp>
        <p:nvSpPr>
          <p:cNvPr id="254" name="Google Shape;254;p19"/>
          <p:cNvSpPr/>
          <p:nvPr/>
        </p:nvSpPr>
        <p:spPr>
          <a:xfrm>
            <a:off x="8634857" y="3769589"/>
            <a:ext cx="1204722" cy="629145"/>
          </a:xfrm>
          <a:custGeom>
            <a:rect b="b" l="l" r="r" t="t"/>
            <a:pathLst>
              <a:path extrusionOk="0" h="629145" w="1204722">
                <a:moveTo>
                  <a:pt x="0" y="0"/>
                </a:moveTo>
                <a:lnTo>
                  <a:pt x="0" y="0"/>
                </a:lnTo>
                <a:lnTo>
                  <a:pt x="1204722" y="0"/>
                </a:lnTo>
                <a:lnTo>
                  <a:pt x="1204722" y="0"/>
                </a:lnTo>
                <a:lnTo>
                  <a:pt x="1204722" y="629145"/>
                </a:lnTo>
                <a:lnTo>
                  <a:pt x="1204722" y="629145"/>
                </a:lnTo>
                <a:lnTo>
                  <a:pt x="0" y="629145"/>
                </a:lnTo>
                <a:lnTo>
                  <a:pt x="0" y="629145"/>
                </a:lnTo>
                <a:lnTo>
                  <a:pt x="0" y="0"/>
                </a:lnTo>
                <a:close/>
              </a:path>
            </a:pathLst>
          </a:custGeom>
          <a:solidFill>
            <a:srgbClr val="0097A7"/>
          </a:solidFill>
          <a:ln>
            <a:noFill/>
          </a:ln>
        </p:spPr>
        <p:txBody>
          <a:bodyPr anchorCtr="0" anchor="ctr" bIns="45700" lIns="127000" spcFirstLastPara="1" rIns="127000" wrap="square" tIns="45700">
            <a:noAutofit/>
          </a:bodyPr>
          <a:lstStyle/>
          <a:p>
            <a:pPr indent="0" lvl="0" marL="0" marR="0" rtl="0" algn="ctr">
              <a:lnSpc>
                <a:spcPct val="113400"/>
              </a:lnSpc>
              <a:spcBef>
                <a:spcPts val="0"/>
              </a:spcBef>
              <a:spcAft>
                <a:spcPts val="0"/>
              </a:spcAft>
              <a:buNone/>
            </a:pPr>
            <a:r>
              <a:rPr b="0" i="0" lang="en-US" sz="1000" u="none" cap="none" strike="noStrike">
                <a:solidFill>
                  <a:srgbClr val="FFFFFF"/>
                </a:solidFill>
                <a:latin typeface="Microsoft YaHei"/>
                <a:ea typeface="Microsoft YaHei"/>
                <a:cs typeface="Microsoft YaHei"/>
                <a:sym typeface="Microsoft YaHei"/>
              </a:rPr>
              <a:t>Feature </a:t>
            </a:r>
            <a:endParaRPr b="0" i="0" sz="1100" u="none" cap="none" strike="noStrike">
              <a:solidFill>
                <a:schemeClr val="dk1"/>
              </a:solidFill>
              <a:latin typeface="Calibri"/>
              <a:ea typeface="Calibri"/>
              <a:cs typeface="Calibri"/>
              <a:sym typeface="Calibri"/>
            </a:endParaRPr>
          </a:p>
          <a:p>
            <a:pPr indent="0" lvl="0" marL="0" marR="0" rtl="0" algn="ctr">
              <a:lnSpc>
                <a:spcPct val="113400"/>
              </a:lnSpc>
              <a:spcBef>
                <a:spcPts val="0"/>
              </a:spcBef>
              <a:spcAft>
                <a:spcPts val="0"/>
              </a:spcAft>
              <a:buNone/>
            </a:pPr>
            <a:r>
              <a:rPr b="0" i="0" lang="en-US" sz="1000" u="none" cap="none" strike="noStrike">
                <a:solidFill>
                  <a:srgbClr val="FFFFFF"/>
                </a:solidFill>
                <a:latin typeface="Microsoft YaHei"/>
                <a:ea typeface="Microsoft YaHei"/>
                <a:cs typeface="Microsoft YaHei"/>
                <a:sym typeface="Microsoft YaHei"/>
              </a:rPr>
              <a:t>Concatenation</a:t>
            </a:r>
            <a:endParaRPr/>
          </a:p>
        </p:txBody>
      </p:sp>
      <p:cxnSp>
        <p:nvCxnSpPr>
          <p:cNvPr id="255" name="Google Shape;255;p19"/>
          <p:cNvCxnSpPr/>
          <p:nvPr/>
        </p:nvCxnSpPr>
        <p:spPr>
          <a:xfrm>
            <a:off x="9228951" y="4401579"/>
            <a:ext cx="0" cy="984733"/>
          </a:xfrm>
          <a:prstGeom prst="straightConnector1">
            <a:avLst/>
          </a:prstGeom>
          <a:solidFill>
            <a:srgbClr val="000000"/>
          </a:solidFill>
          <a:ln cap="flat" cmpd="sng" w="9525">
            <a:solidFill>
              <a:srgbClr val="000000"/>
            </a:solidFill>
            <a:prstDash val="solid"/>
            <a:round/>
            <a:headEnd len="sm" w="sm" type="none"/>
            <a:tailEnd len="med" w="med" type="triangle"/>
          </a:ln>
        </p:spPr>
      </p:cxnSp>
      <p:sp>
        <p:nvSpPr>
          <p:cNvPr id="256" name="Google Shape;256;p19"/>
          <p:cNvSpPr/>
          <p:nvPr/>
        </p:nvSpPr>
        <p:spPr>
          <a:xfrm>
            <a:off x="7585710" y="5463324"/>
            <a:ext cx="3157766" cy="492950"/>
          </a:xfrm>
          <a:custGeom>
            <a:rect b="b" l="l" r="r" t="t"/>
            <a:pathLst>
              <a:path extrusionOk="0" h="492950" w="3157766">
                <a:moveTo>
                  <a:pt x="0" y="0"/>
                </a:moveTo>
                <a:lnTo>
                  <a:pt x="0" y="0"/>
                </a:lnTo>
                <a:lnTo>
                  <a:pt x="3157766" y="0"/>
                </a:lnTo>
                <a:lnTo>
                  <a:pt x="3157766" y="0"/>
                </a:lnTo>
                <a:lnTo>
                  <a:pt x="3157766" y="492951"/>
                </a:lnTo>
                <a:lnTo>
                  <a:pt x="3157766" y="492951"/>
                </a:lnTo>
                <a:lnTo>
                  <a:pt x="0" y="492951"/>
                </a:lnTo>
                <a:lnTo>
                  <a:pt x="0" y="492951"/>
                </a:lnTo>
                <a:lnTo>
                  <a:pt x="0" y="0"/>
                </a:lnTo>
                <a:close/>
              </a:path>
            </a:pathLst>
          </a:custGeom>
          <a:solidFill>
            <a:srgbClr val="0097A7"/>
          </a:solidFill>
          <a:ln>
            <a:noFill/>
          </a:ln>
        </p:spPr>
        <p:txBody>
          <a:bodyPr anchorCtr="0" anchor="ctr" bIns="45700" lIns="127000" spcFirstLastPara="1" rIns="127000" wrap="square" tIns="45700">
            <a:noAutofit/>
          </a:bodyPr>
          <a:lstStyle/>
          <a:p>
            <a:pPr indent="0" lvl="0" marL="0" marR="0" rtl="0" algn="ctr">
              <a:lnSpc>
                <a:spcPct val="113400"/>
              </a:lnSpc>
              <a:spcBef>
                <a:spcPts val="0"/>
              </a:spcBef>
              <a:spcAft>
                <a:spcPts val="0"/>
              </a:spcAft>
              <a:buNone/>
            </a:pPr>
            <a:r>
              <a:rPr b="0" i="0" lang="en-US" sz="1400" u="none" cap="none" strike="noStrike">
                <a:solidFill>
                  <a:srgbClr val="FFFFFF"/>
                </a:solidFill>
                <a:latin typeface="Microsoft YaHei"/>
                <a:ea typeface="Microsoft YaHei"/>
                <a:cs typeface="Microsoft YaHei"/>
                <a:sym typeface="Microsoft YaHei"/>
              </a:rPr>
              <a:t>Classification Model</a:t>
            </a:r>
            <a:endParaRPr b="0" i="0" sz="1100" u="none" cap="none" strike="noStrike">
              <a:solidFill>
                <a:schemeClr val="dk1"/>
              </a:solidFill>
              <a:latin typeface="Calibri"/>
              <a:ea typeface="Calibri"/>
              <a:cs typeface="Calibri"/>
              <a:sym typeface="Calibri"/>
            </a:endParaRPr>
          </a:p>
        </p:txBody>
      </p:sp>
      <p:cxnSp>
        <p:nvCxnSpPr>
          <p:cNvPr id="257" name="Google Shape;257;p19"/>
          <p:cNvCxnSpPr/>
          <p:nvPr/>
        </p:nvCxnSpPr>
        <p:spPr>
          <a:xfrm>
            <a:off x="9231617" y="5954446"/>
            <a:ext cx="0" cy="246761"/>
          </a:xfrm>
          <a:prstGeom prst="straightConnector1">
            <a:avLst/>
          </a:prstGeom>
          <a:solidFill>
            <a:srgbClr val="000000"/>
          </a:solidFill>
          <a:ln cap="flat" cmpd="sng" w="9525">
            <a:solidFill>
              <a:srgbClr val="000000"/>
            </a:solidFill>
            <a:prstDash val="solid"/>
            <a:round/>
            <a:headEnd len="sm" w="sm" type="none"/>
            <a:tailEnd len="med" w="med" type="triangle"/>
          </a:ln>
        </p:spPr>
      </p:cxnSp>
      <p:sp>
        <p:nvSpPr>
          <p:cNvPr id="258" name="Google Shape;258;p19"/>
          <p:cNvSpPr/>
          <p:nvPr/>
        </p:nvSpPr>
        <p:spPr>
          <a:xfrm rot="1320000">
            <a:off x="8660968" y="6272454"/>
            <a:ext cx="1135951" cy="498704"/>
          </a:xfrm>
          <a:custGeom>
            <a:rect b="b" l="l" r="r" t="t"/>
            <a:pathLst>
              <a:path extrusionOk="0" h="498704" w="1135951">
                <a:moveTo>
                  <a:pt x="454406" y="0"/>
                </a:moveTo>
                <a:lnTo>
                  <a:pt x="1135952" y="0"/>
                </a:lnTo>
                <a:lnTo>
                  <a:pt x="681546" y="498704"/>
                </a:lnTo>
                <a:lnTo>
                  <a:pt x="0" y="498704"/>
                </a:lnTo>
                <a:close/>
              </a:path>
            </a:pathLst>
          </a:custGeom>
          <a:solidFill>
            <a:srgbClr val="0097A7"/>
          </a:solidFill>
          <a:ln>
            <a:noFill/>
          </a:ln>
        </p:spPr>
        <p:txBody>
          <a:bodyPr anchorCtr="0" anchor="ctr" bIns="45700" lIns="127000" spcFirstLastPara="1" rIns="127000" wrap="square" tIns="457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59" name="Google Shape;259;p19"/>
          <p:cNvSpPr txBox="1"/>
          <p:nvPr/>
        </p:nvSpPr>
        <p:spPr>
          <a:xfrm>
            <a:off x="8910256" y="6356731"/>
            <a:ext cx="1264018" cy="27305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393" u="none" cap="none" strike="noStrike">
                <a:solidFill>
                  <a:srgbClr val="FFFFFF"/>
                </a:solidFill>
                <a:latin typeface="Microsoft YaHei"/>
                <a:ea typeface="Microsoft YaHei"/>
                <a:cs typeface="Microsoft YaHei"/>
                <a:sym typeface="Microsoft YaHei"/>
              </a:rPr>
              <a:t>Output</a:t>
            </a:r>
            <a:endParaRPr b="0" i="0" sz="1100" u="none" cap="none" strike="noStrike">
              <a:solidFill>
                <a:schemeClr val="dk1"/>
              </a:solidFill>
              <a:latin typeface="Calibri"/>
              <a:ea typeface="Calibri"/>
              <a:cs typeface="Calibri"/>
              <a:sym typeface="Calibri"/>
            </a:endParaRPr>
          </a:p>
        </p:txBody>
      </p:sp>
      <p:sp>
        <p:nvSpPr>
          <p:cNvPr id="260" name="Google Shape;260;p19"/>
          <p:cNvSpPr txBox="1"/>
          <p:nvPr/>
        </p:nvSpPr>
        <p:spPr>
          <a:xfrm>
            <a:off x="7536738" y="3445688"/>
            <a:ext cx="1264018" cy="2794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391" u="none" cap="none" strike="noStrike">
                <a:solidFill>
                  <a:srgbClr val="0097A7"/>
                </a:solidFill>
                <a:latin typeface="Microsoft YaHei"/>
                <a:ea typeface="Microsoft YaHei"/>
                <a:cs typeface="Microsoft YaHei"/>
                <a:sym typeface="Microsoft YaHei"/>
              </a:rPr>
              <a:t>Unimodal</a:t>
            </a:r>
            <a:endParaRPr b="0" i="0" sz="1100" u="none" cap="none" strike="noStrike">
              <a:solidFill>
                <a:schemeClr val="dk1"/>
              </a:solidFill>
              <a:latin typeface="Calibri"/>
              <a:ea typeface="Calibri"/>
              <a:cs typeface="Calibri"/>
              <a:sym typeface="Calibri"/>
            </a:endParaRPr>
          </a:p>
        </p:txBody>
      </p:sp>
      <p:sp>
        <p:nvSpPr>
          <p:cNvPr id="261" name="Google Shape;261;p19"/>
          <p:cNvSpPr txBox="1"/>
          <p:nvPr/>
        </p:nvSpPr>
        <p:spPr>
          <a:xfrm>
            <a:off x="10090048" y="3445688"/>
            <a:ext cx="1264018" cy="2794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391" u="none" cap="none" strike="noStrike">
                <a:solidFill>
                  <a:srgbClr val="0097A7"/>
                </a:solidFill>
                <a:latin typeface="Microsoft YaHei"/>
                <a:ea typeface="Microsoft YaHei"/>
                <a:cs typeface="Microsoft YaHei"/>
                <a:sym typeface="Microsoft YaHei"/>
              </a:rPr>
              <a:t>Unimodal</a:t>
            </a:r>
            <a:endParaRPr b="0" i="0" sz="1100" u="none" cap="none" strike="noStrike">
              <a:solidFill>
                <a:schemeClr val="dk1"/>
              </a:solidFill>
              <a:latin typeface="Calibri"/>
              <a:ea typeface="Calibri"/>
              <a:cs typeface="Calibri"/>
              <a:sym typeface="Calibri"/>
            </a:endParaRPr>
          </a:p>
        </p:txBody>
      </p:sp>
      <p:sp>
        <p:nvSpPr>
          <p:cNvPr id="262" name="Google Shape;262;p19"/>
          <p:cNvSpPr txBox="1"/>
          <p:nvPr/>
        </p:nvSpPr>
        <p:spPr>
          <a:xfrm>
            <a:off x="8750186" y="4589742"/>
            <a:ext cx="1264018" cy="2794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391" u="none" cap="none" strike="noStrike">
                <a:solidFill>
                  <a:srgbClr val="0097A7"/>
                </a:solidFill>
                <a:latin typeface="Microsoft YaHei"/>
                <a:ea typeface="Microsoft YaHei"/>
                <a:cs typeface="Microsoft YaHei"/>
                <a:sym typeface="Microsoft YaHei"/>
              </a:rPr>
              <a:t>Multimodal</a:t>
            </a:r>
            <a:endParaRPr b="0" i="0" sz="1100" u="none" cap="none" strike="noStrike">
              <a:solidFill>
                <a:schemeClr val="dk1"/>
              </a:solidFill>
              <a:latin typeface="Calibri"/>
              <a:ea typeface="Calibri"/>
              <a:cs typeface="Calibri"/>
              <a:sym typeface="Calibri"/>
            </a:endParaRPr>
          </a:p>
        </p:txBody>
      </p:sp>
      <p:sp>
        <p:nvSpPr>
          <p:cNvPr id="263" name="Google Shape;263;p19"/>
          <p:cNvSpPr/>
          <p:nvPr/>
        </p:nvSpPr>
        <p:spPr>
          <a:xfrm>
            <a:off x="8700974" y="2701506"/>
            <a:ext cx="1134694" cy="417119"/>
          </a:xfrm>
          <a:custGeom>
            <a:rect b="b" l="l" r="r" t="t"/>
            <a:pathLst>
              <a:path extrusionOk="0" h="417119" w="1134694">
                <a:moveTo>
                  <a:pt x="0" y="0"/>
                </a:moveTo>
                <a:lnTo>
                  <a:pt x="0" y="0"/>
                </a:lnTo>
                <a:lnTo>
                  <a:pt x="1134694" y="0"/>
                </a:lnTo>
                <a:lnTo>
                  <a:pt x="1134694" y="0"/>
                </a:lnTo>
                <a:lnTo>
                  <a:pt x="1134694" y="417119"/>
                </a:lnTo>
                <a:lnTo>
                  <a:pt x="1134694" y="417119"/>
                </a:lnTo>
                <a:lnTo>
                  <a:pt x="0" y="417119"/>
                </a:lnTo>
                <a:lnTo>
                  <a:pt x="0" y="417119"/>
                </a:lnTo>
                <a:lnTo>
                  <a:pt x="0" y="0"/>
                </a:lnTo>
                <a:close/>
              </a:path>
            </a:pathLst>
          </a:custGeom>
          <a:solidFill>
            <a:srgbClr val="0097A7"/>
          </a:solidFill>
          <a:ln>
            <a:noFill/>
          </a:ln>
        </p:spPr>
        <p:txBody>
          <a:bodyPr anchorCtr="0" anchor="ctr" bIns="45700" lIns="127000" spcFirstLastPara="1" rIns="127000" wrap="square" tIns="45700">
            <a:noAutofit/>
          </a:bodyPr>
          <a:lstStyle/>
          <a:p>
            <a:pPr indent="0" lvl="0" marL="0" marR="0" rtl="0" algn="l">
              <a:lnSpc>
                <a:spcPct val="113400"/>
              </a:lnSpc>
              <a:spcBef>
                <a:spcPts val="0"/>
              </a:spcBef>
              <a:spcAft>
                <a:spcPts val="0"/>
              </a:spcAft>
              <a:buNone/>
            </a:pPr>
            <a:r>
              <a:rPr b="0" i="0" lang="en-US" sz="1000" u="none" cap="none" strike="noStrike">
                <a:solidFill>
                  <a:srgbClr val="FFFFFF"/>
                </a:solidFill>
                <a:latin typeface="Microsoft YaHei"/>
                <a:ea typeface="Microsoft YaHei"/>
                <a:cs typeface="Microsoft YaHei"/>
                <a:sym typeface="Microsoft YaHei"/>
              </a:rPr>
              <a:t>Tag Extraction</a:t>
            </a:r>
            <a:endParaRPr b="0" i="0" sz="1100" u="none" cap="none" strike="noStrike">
              <a:solidFill>
                <a:schemeClr val="dk1"/>
              </a:solidFill>
              <a:latin typeface="Calibri"/>
              <a:ea typeface="Calibri"/>
              <a:cs typeface="Calibri"/>
              <a:sym typeface="Calibri"/>
            </a:endParaRPr>
          </a:p>
        </p:txBody>
      </p:sp>
      <p:sp>
        <p:nvSpPr>
          <p:cNvPr id="264" name="Google Shape;264;p19"/>
          <p:cNvSpPr/>
          <p:nvPr/>
        </p:nvSpPr>
        <p:spPr>
          <a:xfrm>
            <a:off x="549031" y="1055471"/>
            <a:ext cx="1733377" cy="835452"/>
          </a:xfrm>
          <a:custGeom>
            <a:rect b="b" l="l" r="r" t="t"/>
            <a:pathLst>
              <a:path extrusionOk="0" h="835452" w="1733377">
                <a:moveTo>
                  <a:pt x="1387" y="417726"/>
                </a:moveTo>
                <a:cubicBezTo>
                  <a:pt x="0" y="275087"/>
                  <a:pt x="164622" y="143009"/>
                  <a:pt x="432917" y="71504"/>
                </a:cubicBezTo>
                <a:cubicBezTo>
                  <a:pt x="701212" y="0"/>
                  <a:pt x="1032166" y="0"/>
                  <a:pt x="1300461" y="71504"/>
                </a:cubicBezTo>
                <a:cubicBezTo>
                  <a:pt x="1568756" y="143009"/>
                  <a:pt x="1733377" y="275087"/>
                  <a:pt x="1731991" y="417726"/>
                </a:cubicBezTo>
                <a:cubicBezTo>
                  <a:pt x="1733377" y="560365"/>
                  <a:pt x="1568756" y="692443"/>
                  <a:pt x="1300461" y="763947"/>
                </a:cubicBezTo>
                <a:cubicBezTo>
                  <a:pt x="1032166" y="835452"/>
                  <a:pt x="701212" y="835452"/>
                  <a:pt x="432917" y="763947"/>
                </a:cubicBezTo>
                <a:cubicBezTo>
                  <a:pt x="164622" y="692443"/>
                  <a:pt x="0" y="560365"/>
                  <a:pt x="1387" y="417726"/>
                </a:cubicBezTo>
                <a:close/>
              </a:path>
            </a:pathLst>
          </a:custGeom>
          <a:solidFill>
            <a:srgbClr val="BFBFBF"/>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65" name="Google Shape;265;p19"/>
          <p:cNvSpPr txBox="1"/>
          <p:nvPr/>
        </p:nvSpPr>
        <p:spPr>
          <a:xfrm>
            <a:off x="831913" y="1217359"/>
            <a:ext cx="1449032" cy="7302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1800" u="none" cap="none" strike="noStrike">
                <a:solidFill>
                  <a:srgbClr val="000000"/>
                </a:solidFill>
                <a:latin typeface="Microsoft Yahei"/>
                <a:ea typeface="Microsoft Yahei"/>
                <a:cs typeface="Microsoft Yahei"/>
                <a:sym typeface="Microsoft Yahei"/>
              </a:rPr>
              <a:t>Method</a:t>
            </a:r>
            <a:endParaRPr b="0" i="0" sz="1100" u="none" cap="none" strike="noStrike">
              <a:solidFill>
                <a:schemeClr val="dk1"/>
              </a:solidFill>
              <a:latin typeface="Calibri"/>
              <a:ea typeface="Calibri"/>
              <a:cs typeface="Calibri"/>
              <a:sym typeface="Calibri"/>
            </a:endParaRPr>
          </a:p>
          <a:p>
            <a:pPr indent="0" lvl="0" marL="0" marR="0" rtl="0" algn="l">
              <a:lnSpc>
                <a:spcPct val="81000"/>
              </a:lnSpc>
              <a:spcBef>
                <a:spcPts val="0"/>
              </a:spcBef>
              <a:spcAft>
                <a:spcPts val="0"/>
              </a:spcAft>
              <a:buNone/>
            </a:pPr>
            <a:r>
              <a:rPr b="1" i="0" lang="en-US" sz="1800" u="none" cap="none" strike="noStrike">
                <a:solidFill>
                  <a:srgbClr val="000000"/>
                </a:solidFill>
                <a:latin typeface="Microsoft Yahei"/>
                <a:ea typeface="Microsoft Yahei"/>
                <a:cs typeface="Microsoft Yahei"/>
                <a:sym typeface="Microsoft Yahei"/>
              </a:rPr>
              <a:t>Procedures </a:t>
            </a:r>
            <a:endParaRPr/>
          </a:p>
          <a:p>
            <a:pPr indent="0" lvl="0" marL="0" marR="0" rtl="0" algn="l">
              <a:lnSpc>
                <a:spcPct val="81000"/>
              </a:lnSpc>
              <a:spcBef>
                <a:spcPts val="0"/>
              </a:spcBef>
              <a:spcAft>
                <a:spcPts val="0"/>
              </a:spcAft>
              <a:buNone/>
            </a:pPr>
            <a:r>
              <a:t/>
            </a:r>
            <a:endParaRPr b="1" i="0" sz="1800" u="none" cap="none" strike="noStrike">
              <a:solidFill>
                <a:srgbClr val="000000"/>
              </a:solidFill>
              <a:latin typeface="Microsoft Yahei"/>
              <a:ea typeface="Microsoft Yahei"/>
              <a:cs typeface="Microsoft Yahei"/>
              <a:sym typeface="Microsoft Yahei"/>
            </a:endParaRPr>
          </a:p>
          <a:p>
            <a:pPr indent="0" lvl="0" marL="0" marR="0" rtl="0" algn="l">
              <a:spcBef>
                <a:spcPts val="0"/>
              </a:spcBef>
              <a:spcAft>
                <a:spcPts val="0"/>
              </a:spcAft>
              <a:buNone/>
            </a:pPr>
            <a:r>
              <a:t/>
            </a:r>
            <a:endParaRPr b="1" i="0" sz="1800" u="none" cap="none" strike="noStrike">
              <a:solidFill>
                <a:srgbClr val="000000"/>
              </a:solidFill>
              <a:latin typeface="Microsoft Yahei"/>
              <a:ea typeface="Microsoft Yahei"/>
              <a:cs typeface="Microsoft Yahei"/>
              <a:sym typeface="Microsoft Yahei"/>
            </a:endParaRPr>
          </a:p>
        </p:txBody>
      </p:sp>
      <p:cxnSp>
        <p:nvCxnSpPr>
          <p:cNvPr id="266" name="Google Shape;266;p19"/>
          <p:cNvCxnSpPr/>
          <p:nvPr/>
        </p:nvCxnSpPr>
        <p:spPr>
          <a:xfrm rot="10800000">
            <a:off x="794550" y="1415605"/>
            <a:ext cx="0" cy="4652964"/>
          </a:xfrm>
          <a:prstGeom prst="straightConnector1">
            <a:avLst/>
          </a:prstGeom>
          <a:solidFill>
            <a:srgbClr val="212121"/>
          </a:solidFill>
          <a:ln cap="flat" cmpd="sng" w="12700">
            <a:solidFill>
              <a:srgbClr val="212121"/>
            </a:solidFill>
            <a:prstDash val="solid"/>
            <a:round/>
            <a:headEnd len="sm" w="sm" type="none"/>
            <a:tailEnd len="sm" w="sm" type="none"/>
          </a:ln>
        </p:spPr>
      </p:cxnSp>
      <p:grpSp>
        <p:nvGrpSpPr>
          <p:cNvPr id="267" name="Google Shape;267;p19"/>
          <p:cNvGrpSpPr/>
          <p:nvPr/>
        </p:nvGrpSpPr>
        <p:grpSpPr>
          <a:xfrm>
            <a:off x="743664" y="2101405"/>
            <a:ext cx="846414" cy="247650"/>
            <a:chOff x="743664" y="2101405"/>
            <a:chExt cx="846414" cy="247650"/>
          </a:xfrm>
        </p:grpSpPr>
        <p:sp>
          <p:nvSpPr>
            <p:cNvPr id="268" name="Google Shape;268;p19"/>
            <p:cNvSpPr/>
            <p:nvPr/>
          </p:nvSpPr>
          <p:spPr>
            <a:xfrm>
              <a:off x="743664" y="2213038"/>
              <a:ext cx="108173" cy="113334"/>
            </a:xfrm>
            <a:custGeom>
              <a:rect b="b" l="l" r="r" t="t"/>
              <a:pathLst>
                <a:path extrusionOk="0" h="113334" w="108173">
                  <a:moveTo>
                    <a:pt x="86" y="56667"/>
                  </a:moveTo>
                  <a:cubicBezTo>
                    <a:pt x="0" y="37318"/>
                    <a:pt x="10273" y="19400"/>
                    <a:pt x="27016" y="9700"/>
                  </a:cubicBezTo>
                  <a:cubicBezTo>
                    <a:pt x="43759" y="0"/>
                    <a:pt x="64413" y="0"/>
                    <a:pt x="81156" y="9700"/>
                  </a:cubicBezTo>
                  <a:cubicBezTo>
                    <a:pt x="97899" y="19400"/>
                    <a:pt x="108173" y="37318"/>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69" name="Google Shape;269;p19"/>
            <p:cNvSpPr txBox="1"/>
            <p:nvPr/>
          </p:nvSpPr>
          <p:spPr>
            <a:xfrm>
              <a:off x="946950" y="2101405"/>
              <a:ext cx="643128" cy="2476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1600" u="none" cap="none" strike="noStrike">
                  <a:solidFill>
                    <a:srgbClr val="000000"/>
                  </a:solidFill>
                  <a:latin typeface="Arial"/>
                  <a:ea typeface="Arial"/>
                  <a:cs typeface="Arial"/>
                  <a:sym typeface="Arial"/>
                </a:rPr>
                <a:t>Step1</a:t>
              </a:r>
              <a:endParaRPr b="0" i="0" sz="1100" u="none" cap="none" strike="noStrike">
                <a:solidFill>
                  <a:schemeClr val="dk1"/>
                </a:solidFill>
                <a:latin typeface="Calibri"/>
                <a:ea typeface="Calibri"/>
                <a:cs typeface="Calibri"/>
                <a:sym typeface="Calibri"/>
              </a:endParaRPr>
            </a:p>
          </p:txBody>
        </p:sp>
      </p:grpSp>
      <p:grpSp>
        <p:nvGrpSpPr>
          <p:cNvPr id="270" name="Google Shape;270;p19"/>
          <p:cNvGrpSpPr/>
          <p:nvPr/>
        </p:nvGrpSpPr>
        <p:grpSpPr>
          <a:xfrm>
            <a:off x="736513" y="2765920"/>
            <a:ext cx="846415" cy="247650"/>
            <a:chOff x="736513" y="2765920"/>
            <a:chExt cx="846415" cy="247650"/>
          </a:xfrm>
        </p:grpSpPr>
        <p:sp>
          <p:nvSpPr>
            <p:cNvPr id="271" name="Google Shape;271;p19"/>
            <p:cNvSpPr/>
            <p:nvPr/>
          </p:nvSpPr>
          <p:spPr>
            <a:xfrm>
              <a:off x="736513" y="2877553"/>
              <a:ext cx="108173" cy="113334"/>
            </a:xfrm>
            <a:custGeom>
              <a:rect b="b" l="l" r="r" t="t"/>
              <a:pathLst>
                <a:path extrusionOk="0" h="113334" w="108173">
                  <a:moveTo>
                    <a:pt x="87" y="56667"/>
                  </a:moveTo>
                  <a:cubicBezTo>
                    <a:pt x="0" y="37317"/>
                    <a:pt x="10274" y="19400"/>
                    <a:pt x="27017" y="9700"/>
                  </a:cubicBezTo>
                  <a:cubicBezTo>
                    <a:pt x="43760" y="0"/>
                    <a:pt x="64414" y="0"/>
                    <a:pt x="81157" y="9700"/>
                  </a:cubicBezTo>
                  <a:cubicBezTo>
                    <a:pt x="97900" y="19400"/>
                    <a:pt x="108174" y="37317"/>
                    <a:pt x="108087" y="56667"/>
                  </a:cubicBezTo>
                  <a:cubicBezTo>
                    <a:pt x="108174" y="76017"/>
                    <a:pt x="97900" y="93934"/>
                    <a:pt x="81157" y="103634"/>
                  </a:cubicBezTo>
                  <a:cubicBezTo>
                    <a:pt x="64414" y="113334"/>
                    <a:pt x="43760" y="113334"/>
                    <a:pt x="27017" y="103634"/>
                  </a:cubicBezTo>
                  <a:cubicBezTo>
                    <a:pt x="10274" y="93934"/>
                    <a:pt x="0" y="76017"/>
                    <a:pt x="87" y="56667"/>
                  </a:cubicBezTo>
                  <a:close/>
                </a:path>
              </a:pathLst>
            </a:custGeom>
            <a:solidFill>
              <a:srgbClr val="00000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72" name="Google Shape;272;p19"/>
            <p:cNvSpPr txBox="1"/>
            <p:nvPr/>
          </p:nvSpPr>
          <p:spPr>
            <a:xfrm>
              <a:off x="939800" y="2765920"/>
              <a:ext cx="643128" cy="2476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1600" u="none" cap="none" strike="noStrike">
                  <a:solidFill>
                    <a:srgbClr val="000000"/>
                  </a:solidFill>
                  <a:latin typeface="Arial"/>
                  <a:ea typeface="Arial"/>
                  <a:cs typeface="Arial"/>
                  <a:sym typeface="Arial"/>
                </a:rPr>
                <a:t>Step2</a:t>
              </a:r>
              <a:endParaRPr b="0" i="0" sz="1100" u="none" cap="none" strike="noStrike">
                <a:solidFill>
                  <a:schemeClr val="dk1"/>
                </a:solidFill>
                <a:latin typeface="Calibri"/>
                <a:ea typeface="Calibri"/>
                <a:cs typeface="Calibri"/>
                <a:sym typeface="Calibri"/>
              </a:endParaRPr>
            </a:p>
          </p:txBody>
        </p:sp>
      </p:grpSp>
      <p:grpSp>
        <p:nvGrpSpPr>
          <p:cNvPr id="273" name="Google Shape;273;p19"/>
          <p:cNvGrpSpPr/>
          <p:nvPr/>
        </p:nvGrpSpPr>
        <p:grpSpPr>
          <a:xfrm>
            <a:off x="743664" y="3536504"/>
            <a:ext cx="846414" cy="247650"/>
            <a:chOff x="743664" y="3536504"/>
            <a:chExt cx="846414" cy="247650"/>
          </a:xfrm>
        </p:grpSpPr>
        <p:sp>
          <p:nvSpPr>
            <p:cNvPr id="274" name="Google Shape;274;p19"/>
            <p:cNvSpPr/>
            <p:nvPr/>
          </p:nvSpPr>
          <p:spPr>
            <a:xfrm>
              <a:off x="743664" y="3648137"/>
              <a:ext cx="108173" cy="113334"/>
            </a:xfrm>
            <a:custGeom>
              <a:rect b="b" l="l" r="r" t="t"/>
              <a:pathLst>
                <a:path extrusionOk="0" h="113334" w="108173">
                  <a:moveTo>
                    <a:pt x="86" y="56667"/>
                  </a:moveTo>
                  <a:cubicBezTo>
                    <a:pt x="0" y="37317"/>
                    <a:pt x="10273" y="19400"/>
                    <a:pt x="27016" y="9700"/>
                  </a:cubicBezTo>
                  <a:cubicBezTo>
                    <a:pt x="43759" y="0"/>
                    <a:pt x="64413" y="0"/>
                    <a:pt x="81156" y="9700"/>
                  </a:cubicBezTo>
                  <a:cubicBezTo>
                    <a:pt x="97899" y="19400"/>
                    <a:pt x="108173" y="37317"/>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75" name="Google Shape;275;p19"/>
            <p:cNvSpPr txBox="1"/>
            <p:nvPr/>
          </p:nvSpPr>
          <p:spPr>
            <a:xfrm>
              <a:off x="946950" y="3536504"/>
              <a:ext cx="643128" cy="2476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1600" u="none" cap="none" strike="noStrike">
                  <a:solidFill>
                    <a:srgbClr val="000000"/>
                  </a:solidFill>
                  <a:latin typeface="Arial"/>
                  <a:ea typeface="Arial"/>
                  <a:cs typeface="Arial"/>
                  <a:sym typeface="Arial"/>
                </a:rPr>
                <a:t>Step3</a:t>
              </a:r>
              <a:endParaRPr b="0" i="0" sz="1100" u="none" cap="none" strike="noStrike">
                <a:solidFill>
                  <a:schemeClr val="dk1"/>
                </a:solidFill>
                <a:latin typeface="Calibri"/>
                <a:ea typeface="Calibri"/>
                <a:cs typeface="Calibri"/>
                <a:sym typeface="Calibri"/>
              </a:endParaRPr>
            </a:p>
          </p:txBody>
        </p:sp>
      </p:grpSp>
      <p:grpSp>
        <p:nvGrpSpPr>
          <p:cNvPr id="276" name="Google Shape;276;p19"/>
          <p:cNvGrpSpPr/>
          <p:nvPr/>
        </p:nvGrpSpPr>
        <p:grpSpPr>
          <a:xfrm>
            <a:off x="737707" y="5285486"/>
            <a:ext cx="1140933" cy="288467"/>
            <a:chOff x="737707" y="5285486"/>
            <a:chExt cx="1140933" cy="288467"/>
          </a:xfrm>
        </p:grpSpPr>
        <p:sp>
          <p:nvSpPr>
            <p:cNvPr id="277" name="Google Shape;277;p19"/>
            <p:cNvSpPr/>
            <p:nvPr/>
          </p:nvSpPr>
          <p:spPr>
            <a:xfrm>
              <a:off x="737707" y="5460619"/>
              <a:ext cx="108173" cy="113334"/>
            </a:xfrm>
            <a:custGeom>
              <a:rect b="b" l="l" r="r" t="t"/>
              <a:pathLst>
                <a:path extrusionOk="0" h="113334" w="108173">
                  <a:moveTo>
                    <a:pt x="87" y="56667"/>
                  </a:moveTo>
                  <a:cubicBezTo>
                    <a:pt x="0" y="37317"/>
                    <a:pt x="10274" y="19400"/>
                    <a:pt x="27017" y="9700"/>
                  </a:cubicBezTo>
                  <a:cubicBezTo>
                    <a:pt x="43760" y="0"/>
                    <a:pt x="64414" y="0"/>
                    <a:pt x="81157" y="9700"/>
                  </a:cubicBezTo>
                  <a:cubicBezTo>
                    <a:pt x="97900" y="19400"/>
                    <a:pt x="108173" y="37317"/>
                    <a:pt x="108087" y="56667"/>
                  </a:cubicBezTo>
                  <a:cubicBezTo>
                    <a:pt x="108173" y="76017"/>
                    <a:pt x="97900" y="93934"/>
                    <a:pt x="81157" y="103634"/>
                  </a:cubicBezTo>
                  <a:cubicBezTo>
                    <a:pt x="64414" y="113334"/>
                    <a:pt x="43760" y="113334"/>
                    <a:pt x="27017" y="103634"/>
                  </a:cubicBezTo>
                  <a:cubicBezTo>
                    <a:pt x="10274" y="93934"/>
                    <a:pt x="0" y="76017"/>
                    <a:pt x="87" y="56667"/>
                  </a:cubicBezTo>
                  <a:close/>
                </a:path>
              </a:pathLst>
            </a:custGeom>
            <a:solidFill>
              <a:srgbClr val="212121"/>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78" name="Google Shape;278;p19"/>
            <p:cNvSpPr txBox="1"/>
            <p:nvPr/>
          </p:nvSpPr>
          <p:spPr>
            <a:xfrm>
              <a:off x="940993" y="5285486"/>
              <a:ext cx="937647" cy="273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1800" u="none" cap="none" strike="noStrike">
                  <a:solidFill>
                    <a:srgbClr val="212121"/>
                  </a:solidFill>
                  <a:latin typeface="Microsoft YaHei"/>
                  <a:ea typeface="Microsoft YaHei"/>
                  <a:cs typeface="Microsoft YaHei"/>
                  <a:sym typeface="Microsoft YaHei"/>
                </a:rPr>
                <a:t>Step5</a:t>
              </a:r>
              <a:endParaRPr b="0" i="0" sz="1100" u="none" cap="none" strike="noStrike">
                <a:solidFill>
                  <a:schemeClr val="dk1"/>
                </a:solidFill>
                <a:latin typeface="Calibri"/>
                <a:ea typeface="Calibri"/>
                <a:cs typeface="Calibri"/>
                <a:sym typeface="Calibri"/>
              </a:endParaRPr>
            </a:p>
          </p:txBody>
        </p:sp>
      </p:grpSp>
      <p:grpSp>
        <p:nvGrpSpPr>
          <p:cNvPr id="279" name="Google Shape;279;p19"/>
          <p:cNvGrpSpPr/>
          <p:nvPr/>
        </p:nvGrpSpPr>
        <p:grpSpPr>
          <a:xfrm>
            <a:off x="771337" y="4393907"/>
            <a:ext cx="846414" cy="247650"/>
            <a:chOff x="771337" y="4393907"/>
            <a:chExt cx="846414" cy="247650"/>
          </a:xfrm>
        </p:grpSpPr>
        <p:sp>
          <p:nvSpPr>
            <p:cNvPr id="280" name="Google Shape;280;p19"/>
            <p:cNvSpPr/>
            <p:nvPr/>
          </p:nvSpPr>
          <p:spPr>
            <a:xfrm>
              <a:off x="771337" y="4518240"/>
              <a:ext cx="108173" cy="113334"/>
            </a:xfrm>
            <a:custGeom>
              <a:rect b="b" l="l" r="r" t="t"/>
              <a:pathLst>
                <a:path extrusionOk="0" h="113334" w="108173">
                  <a:moveTo>
                    <a:pt x="86" y="56667"/>
                  </a:moveTo>
                  <a:cubicBezTo>
                    <a:pt x="0" y="37317"/>
                    <a:pt x="10273" y="19400"/>
                    <a:pt x="27016" y="9700"/>
                  </a:cubicBezTo>
                  <a:cubicBezTo>
                    <a:pt x="43760" y="0"/>
                    <a:pt x="64413" y="0"/>
                    <a:pt x="81156" y="9700"/>
                  </a:cubicBezTo>
                  <a:cubicBezTo>
                    <a:pt x="97900" y="19400"/>
                    <a:pt x="108173" y="37317"/>
                    <a:pt x="108086" y="56667"/>
                  </a:cubicBezTo>
                  <a:cubicBezTo>
                    <a:pt x="108173" y="76016"/>
                    <a:pt x="97900" y="93934"/>
                    <a:pt x="81156" y="103634"/>
                  </a:cubicBezTo>
                  <a:cubicBezTo>
                    <a:pt x="64413" y="113334"/>
                    <a:pt x="43760" y="113334"/>
                    <a:pt x="27016" y="103634"/>
                  </a:cubicBezTo>
                  <a:cubicBezTo>
                    <a:pt x="10273" y="93934"/>
                    <a:pt x="0" y="76016"/>
                    <a:pt x="86" y="56667"/>
                  </a:cubicBezTo>
                  <a:close/>
                </a:path>
              </a:pathLst>
            </a:custGeom>
            <a:solidFill>
              <a:srgbClr val="00000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81" name="Google Shape;281;p19"/>
            <p:cNvSpPr txBox="1"/>
            <p:nvPr/>
          </p:nvSpPr>
          <p:spPr>
            <a:xfrm>
              <a:off x="974623" y="4393907"/>
              <a:ext cx="643128" cy="2476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1600" u="none" cap="none" strike="noStrike">
                  <a:solidFill>
                    <a:srgbClr val="000000"/>
                  </a:solidFill>
                  <a:latin typeface="Arial"/>
                  <a:ea typeface="Arial"/>
                  <a:cs typeface="Arial"/>
                  <a:sym typeface="Arial"/>
                </a:rPr>
                <a:t>Step4</a:t>
              </a:r>
              <a:endParaRPr b="0" i="0" sz="1100" u="none" cap="none" strike="noStrike">
                <a:solidFill>
                  <a:schemeClr val="dk1"/>
                </a:solidFill>
                <a:latin typeface="Calibri"/>
                <a:ea typeface="Calibri"/>
                <a:cs typeface="Calibri"/>
                <a:sym typeface="Calibri"/>
              </a:endParaRPr>
            </a:p>
          </p:txBody>
        </p:sp>
      </p:grpSp>
      <p:sp>
        <p:nvSpPr>
          <p:cNvPr id="282" name="Google Shape;282;p19"/>
          <p:cNvSpPr txBox="1"/>
          <p:nvPr/>
        </p:nvSpPr>
        <p:spPr>
          <a:xfrm>
            <a:off x="1803400" y="2067916"/>
            <a:ext cx="5715000" cy="27180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600" u="none" cap="none" strike="noStrike">
                <a:solidFill>
                  <a:srgbClr val="000000"/>
                </a:solidFill>
                <a:latin typeface="Microsoft YaHei"/>
                <a:ea typeface="Microsoft YaHei"/>
                <a:cs typeface="Microsoft YaHei"/>
                <a:sym typeface="Microsoft YaHei"/>
              </a:rPr>
              <a:t>Extract  image and text features</a:t>
            </a:r>
            <a:endParaRPr b="0" i="0" sz="1100" u="none" cap="none" strike="noStrike">
              <a:solidFill>
                <a:schemeClr val="dk1"/>
              </a:solidFill>
              <a:latin typeface="Calibri"/>
              <a:ea typeface="Calibri"/>
              <a:cs typeface="Calibri"/>
              <a:sym typeface="Calibri"/>
            </a:endParaRPr>
          </a:p>
        </p:txBody>
      </p:sp>
      <p:sp>
        <p:nvSpPr>
          <p:cNvPr id="283" name="Google Shape;283;p19"/>
          <p:cNvSpPr txBox="1"/>
          <p:nvPr/>
        </p:nvSpPr>
        <p:spPr>
          <a:xfrm>
            <a:off x="1803400" y="2749055"/>
            <a:ext cx="5715000" cy="31115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600" u="none" cap="none" strike="noStrike">
                <a:solidFill>
                  <a:srgbClr val="000000"/>
                </a:solidFill>
                <a:latin typeface="Microsoft YaHei"/>
                <a:ea typeface="Microsoft YaHei"/>
                <a:cs typeface="Microsoft YaHei"/>
                <a:sym typeface="Microsoft YaHei"/>
              </a:rPr>
              <a:t>Run unimodal classification on image and text features </a:t>
            </a:r>
            <a:endParaRPr b="0" i="0" sz="1100" u="none" cap="none" strike="noStrike">
              <a:solidFill>
                <a:schemeClr val="dk1"/>
              </a:solidFill>
              <a:latin typeface="Calibri"/>
              <a:ea typeface="Calibri"/>
              <a:cs typeface="Calibri"/>
              <a:sym typeface="Calibri"/>
            </a:endParaRPr>
          </a:p>
        </p:txBody>
      </p:sp>
      <p:sp>
        <p:nvSpPr>
          <p:cNvPr id="284" name="Google Shape;284;p19"/>
          <p:cNvSpPr txBox="1"/>
          <p:nvPr/>
        </p:nvSpPr>
        <p:spPr>
          <a:xfrm>
            <a:off x="1803400" y="3495180"/>
            <a:ext cx="5715000" cy="31115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600" u="none" cap="none" strike="noStrike">
                <a:solidFill>
                  <a:srgbClr val="000000"/>
                </a:solidFill>
                <a:latin typeface="Microsoft YaHei"/>
                <a:ea typeface="Microsoft YaHei"/>
                <a:cs typeface="Microsoft YaHei"/>
                <a:sym typeface="Microsoft YaHei"/>
              </a:rPr>
              <a:t>Extract tag with useful hate-related information</a:t>
            </a:r>
            <a:endParaRPr b="0" i="0" sz="1100" u="none" cap="none" strike="noStrike">
              <a:solidFill>
                <a:schemeClr val="dk1"/>
              </a:solidFill>
              <a:latin typeface="Calibri"/>
              <a:ea typeface="Calibri"/>
              <a:cs typeface="Calibri"/>
              <a:sym typeface="Calibri"/>
            </a:endParaRPr>
          </a:p>
        </p:txBody>
      </p:sp>
      <p:sp>
        <p:nvSpPr>
          <p:cNvPr id="285" name="Google Shape;285;p19"/>
          <p:cNvSpPr txBox="1"/>
          <p:nvPr/>
        </p:nvSpPr>
        <p:spPr>
          <a:xfrm>
            <a:off x="1803400" y="4362157"/>
            <a:ext cx="5715000" cy="31115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600" u="none" cap="none" strike="noStrike">
                <a:solidFill>
                  <a:srgbClr val="000000"/>
                </a:solidFill>
                <a:latin typeface="Microsoft YaHei"/>
                <a:ea typeface="Microsoft YaHei"/>
                <a:cs typeface="Microsoft YaHei"/>
                <a:sym typeface="Microsoft YaHei"/>
              </a:rPr>
              <a:t>Concat three channel's input: text, tag, image</a:t>
            </a:r>
            <a:endParaRPr b="0" i="0" sz="1100" u="none" cap="none" strike="noStrike">
              <a:solidFill>
                <a:schemeClr val="dk1"/>
              </a:solidFill>
              <a:latin typeface="Calibri"/>
              <a:ea typeface="Calibri"/>
              <a:cs typeface="Calibri"/>
              <a:sym typeface="Calibri"/>
            </a:endParaRPr>
          </a:p>
        </p:txBody>
      </p:sp>
      <p:sp>
        <p:nvSpPr>
          <p:cNvPr id="286" name="Google Shape;286;p19"/>
          <p:cNvSpPr txBox="1"/>
          <p:nvPr/>
        </p:nvSpPr>
        <p:spPr>
          <a:xfrm>
            <a:off x="1803400" y="5285486"/>
            <a:ext cx="5715000" cy="311150"/>
          </a:xfrm>
          <a:prstGeom prst="rect">
            <a:avLst/>
          </a:prstGeom>
          <a:solidFill>
            <a:srgbClr val="FFFFFF">
              <a:alpha val="0"/>
            </a:srgbClr>
          </a:solidFill>
          <a:ln>
            <a:noFill/>
          </a:ln>
        </p:spPr>
        <p:txBody>
          <a:bodyPr anchorCtr="0" anchor="t" bIns="12700" lIns="31750" spcFirstLastPara="1" rIns="31750" wrap="square" tIns="12700">
            <a:spAutoFit/>
          </a:bodyPr>
          <a:lstStyle/>
          <a:p>
            <a:pPr indent="0" lvl="0" marL="0" marR="0" rtl="0" algn="l">
              <a:lnSpc>
                <a:spcPct val="113400"/>
              </a:lnSpc>
              <a:spcBef>
                <a:spcPts val="0"/>
              </a:spcBef>
              <a:spcAft>
                <a:spcPts val="0"/>
              </a:spcAft>
              <a:buNone/>
            </a:pPr>
            <a:r>
              <a:rPr b="0" i="0" lang="en-US" sz="1600" u="none" cap="none" strike="noStrike">
                <a:solidFill>
                  <a:srgbClr val="000000"/>
                </a:solidFill>
                <a:latin typeface="Microsoft YaHei"/>
                <a:ea typeface="Microsoft YaHei"/>
                <a:cs typeface="Microsoft YaHei"/>
                <a:sym typeface="Microsoft YaHei"/>
              </a:rPr>
              <a:t>Run multimodal classification on concatenated features.</a:t>
            </a:r>
            <a:endParaRPr b="0" i="0" sz="1100" u="none" cap="none" strike="noStrike">
              <a:solidFill>
                <a:schemeClr val="dk1"/>
              </a:solidFill>
              <a:latin typeface="Calibri"/>
              <a:ea typeface="Calibri"/>
              <a:cs typeface="Calibri"/>
              <a:sym typeface="Calibri"/>
            </a:endParaRPr>
          </a:p>
        </p:txBody>
      </p:sp>
      <p:sp>
        <p:nvSpPr>
          <p:cNvPr id="287" name="Google Shape;287;p19"/>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01" name="Google Shape;301;p20"/>
          <p:cNvSpPr txBox="1"/>
          <p:nvPr/>
        </p:nvSpPr>
        <p:spPr>
          <a:xfrm>
            <a:off x="1473200" y="2470150"/>
            <a:ext cx="1566228" cy="9588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0" i="0" lang="en-US" sz="7200" u="none" cap="none" strike="noStrike">
                <a:solidFill>
                  <a:srgbClr val="BDBDBD"/>
                </a:solidFill>
                <a:latin typeface="Impact"/>
                <a:ea typeface="Impact"/>
                <a:cs typeface="Impact"/>
                <a:sym typeface="Impact"/>
              </a:rPr>
              <a:t>02</a:t>
            </a:r>
            <a:endParaRPr b="0" i="0" sz="1100" u="none" cap="none" strike="noStrik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rect b="b" l="l" r="r" t="t"/>
            <a:pathLst>
              <a:path extrusionOk="0" h="3510722" w="304800">
                <a:moveTo>
                  <a:pt x="0" y="0"/>
                </a:moveTo>
                <a:lnTo>
                  <a:pt x="304800" y="0"/>
                </a:lnTo>
                <a:lnTo>
                  <a:pt x="304800" y="3510722"/>
                </a:lnTo>
                <a:lnTo>
                  <a:pt x="0" y="3510722"/>
                </a:lnTo>
                <a:close/>
              </a:path>
            </a:pathLst>
          </a:custGeom>
          <a:solidFill>
            <a:srgbClr val="225870"/>
          </a:solidFill>
          <a:ln>
            <a:noFill/>
          </a:ln>
        </p:spPr>
        <p:txBody>
          <a:bodyPr anchorCtr="0" anchor="ctr" bIns="12700" lIns="127000" spcFirstLastPara="1" rIns="127000" wrap="square" tIns="12700">
            <a:noAutofit/>
          </a:bodyPr>
          <a:lstStyle/>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pic>
        <p:nvPicPr>
          <p:cNvPr id="304" name="Google Shape;304;p20"/>
          <p:cNvPicPr preferRelativeResize="0"/>
          <p:nvPr/>
        </p:nvPicPr>
        <p:blipFill rotWithShape="1">
          <a:blip r:embed="rId4">
            <a:alphaModFix/>
          </a:blip>
          <a:srcRect b="0" l="0" r="0" t="0"/>
          <a:stretch/>
        </p:blipFill>
        <p:spPr>
          <a:xfrm>
            <a:off x="6299200" y="1381366"/>
            <a:ext cx="5024967" cy="3768725"/>
          </a:xfrm>
          <a:prstGeom prst="rect">
            <a:avLst/>
          </a:prstGeom>
          <a:noFill/>
          <a:ln>
            <a:noFill/>
          </a:ln>
        </p:spPr>
      </p:pic>
      <p:sp>
        <p:nvSpPr>
          <p:cNvPr id="305" name="Google Shape;305;p20"/>
          <p:cNvSpPr txBox="1"/>
          <p:nvPr/>
        </p:nvSpPr>
        <p:spPr>
          <a:xfrm>
            <a:off x="1473200" y="3524250"/>
            <a:ext cx="3962578" cy="40005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2800" u="none" cap="none" strike="noStrike">
                <a:solidFill>
                  <a:srgbClr val="225870"/>
                </a:solidFill>
                <a:latin typeface="Microsoft Yahei"/>
                <a:ea typeface="Microsoft Yahei"/>
                <a:cs typeface="Microsoft Yahei"/>
                <a:sym typeface="Microsoft Yahei"/>
              </a:rPr>
              <a:t>Proposed Methods</a:t>
            </a:r>
            <a:endParaRPr b="0" i="0" sz="1100" u="none" cap="none" strike="noStrike">
              <a:solidFill>
                <a:schemeClr val="dk1"/>
              </a:solidFill>
              <a:latin typeface="Calibri"/>
              <a:ea typeface="Calibri"/>
              <a:cs typeface="Calibri"/>
              <a:sym typeface="Calibri"/>
            </a:endParaRPr>
          </a:p>
        </p:txBody>
      </p:sp>
      <p:sp>
        <p:nvSpPr>
          <p:cNvPr id="306" name="Google Shape;306;p20"/>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 name="Shape 310"/>
        <p:cNvGrpSpPr/>
        <p:nvPr/>
      </p:nvGrpSpPr>
      <p:grpSpPr>
        <a:xfrm>
          <a:off x="0" y="0"/>
          <a:ext cx="0" cy="0"/>
          <a:chOff x="0" y="0"/>
          <a:chExt cx="0" cy="0"/>
        </a:xfrm>
      </p:grpSpPr>
      <p:grpSp>
        <p:nvGrpSpPr>
          <p:cNvPr id="311" name="Google Shape;311;p21"/>
          <p:cNvGrpSpPr/>
          <p:nvPr/>
        </p:nvGrpSpPr>
        <p:grpSpPr>
          <a:xfrm>
            <a:off x="0" y="0"/>
            <a:ext cx="12192001" cy="6858000"/>
            <a:chOff x="0" y="0"/>
            <a:chExt cx="12192001" cy="6858000"/>
          </a:xfrm>
        </p:grpSpPr>
        <p:pic>
          <p:nvPicPr>
            <p:cNvPr id="312" name="Google Shape;312;p21"/>
            <p:cNvPicPr preferRelativeResize="0"/>
            <p:nvPr/>
          </p:nvPicPr>
          <p:blipFill rotWithShape="1">
            <a:blip r:embed="rId3">
              <a:alphaModFix/>
            </a:blip>
            <a:srcRect b="0" l="0" r="0" t="0"/>
            <a:stretch/>
          </p:blipFill>
          <p:spPr>
            <a:xfrm>
              <a:off x="0" y="0"/>
              <a:ext cx="3924300" cy="3924300"/>
            </a:xfrm>
            <a:prstGeom prst="rect">
              <a:avLst/>
            </a:prstGeom>
            <a:noFill/>
            <a:ln>
              <a:noFill/>
            </a:ln>
          </p:spPr>
        </p:pic>
        <p:pic>
          <p:nvPicPr>
            <p:cNvPr id="313" name="Google Shape;313;p21"/>
            <p:cNvPicPr preferRelativeResize="0"/>
            <p:nvPr/>
          </p:nvPicPr>
          <p:blipFill rotWithShape="1">
            <a:blip r:embed="rId3">
              <a:alphaModFix/>
            </a:blip>
            <a:srcRect b="0" l="0" r="0" t="0"/>
            <a:stretch/>
          </p:blipFill>
          <p:spPr>
            <a:xfrm>
              <a:off x="3924300" y="0"/>
              <a:ext cx="3924300" cy="3924300"/>
            </a:xfrm>
            <a:prstGeom prst="rect">
              <a:avLst/>
            </a:prstGeom>
            <a:noFill/>
            <a:ln>
              <a:noFill/>
            </a:ln>
          </p:spPr>
        </p:pic>
        <p:pic>
          <p:nvPicPr>
            <p:cNvPr id="314" name="Google Shape;314;p21"/>
            <p:cNvPicPr preferRelativeResize="0"/>
            <p:nvPr/>
          </p:nvPicPr>
          <p:blipFill rotWithShape="1">
            <a:blip r:embed="rId3">
              <a:alphaModFix/>
            </a:blip>
            <a:srcRect b="0" l="0" r="0" t="0"/>
            <a:stretch/>
          </p:blipFill>
          <p:spPr>
            <a:xfrm>
              <a:off x="7848600" y="0"/>
              <a:ext cx="3924300" cy="3924300"/>
            </a:xfrm>
            <a:prstGeom prst="rect">
              <a:avLst/>
            </a:prstGeom>
            <a:noFill/>
            <a:ln>
              <a:noFill/>
            </a:ln>
          </p:spPr>
        </p:pic>
        <p:pic>
          <p:nvPicPr>
            <p:cNvPr id="315" name="Google Shape;315;p21"/>
            <p:cNvPicPr preferRelativeResize="0"/>
            <p:nvPr/>
          </p:nvPicPr>
          <p:blipFill rotWithShape="1">
            <a:blip r:embed="rId3">
              <a:alphaModFix/>
            </a:blip>
            <a:srcRect b="0" l="0" r="0" t="0"/>
            <a:stretch/>
          </p:blipFill>
          <p:spPr>
            <a:xfrm>
              <a:off x="0" y="3924300"/>
              <a:ext cx="3924300" cy="2933700"/>
            </a:xfrm>
            <a:prstGeom prst="rect">
              <a:avLst/>
            </a:prstGeom>
            <a:noFill/>
            <a:ln>
              <a:noFill/>
            </a:ln>
          </p:spPr>
        </p:pic>
        <p:pic>
          <p:nvPicPr>
            <p:cNvPr id="316" name="Google Shape;316;p21"/>
            <p:cNvPicPr preferRelativeResize="0"/>
            <p:nvPr/>
          </p:nvPicPr>
          <p:blipFill rotWithShape="1">
            <a:blip r:embed="rId3">
              <a:alphaModFix/>
            </a:blip>
            <a:srcRect b="0" l="0" r="0" t="0"/>
            <a:stretch/>
          </p:blipFill>
          <p:spPr>
            <a:xfrm>
              <a:off x="3924300" y="3924300"/>
              <a:ext cx="3924300" cy="2933700"/>
            </a:xfrm>
            <a:prstGeom prst="rect">
              <a:avLst/>
            </a:prstGeom>
            <a:noFill/>
            <a:ln>
              <a:noFill/>
            </a:ln>
          </p:spPr>
        </p:pic>
        <p:pic>
          <p:nvPicPr>
            <p:cNvPr id="317" name="Google Shape;317;p21"/>
            <p:cNvPicPr preferRelativeResize="0"/>
            <p:nvPr/>
          </p:nvPicPr>
          <p:blipFill rotWithShape="1">
            <a:blip r:embed="rId3">
              <a:alphaModFix/>
            </a:blip>
            <a:srcRect b="0" l="0" r="0" t="0"/>
            <a:stretch/>
          </p:blipFill>
          <p:spPr>
            <a:xfrm>
              <a:off x="7848600" y="3924300"/>
              <a:ext cx="3924300" cy="2933700"/>
            </a:xfrm>
            <a:prstGeom prst="rect">
              <a:avLst/>
            </a:prstGeom>
            <a:noFill/>
            <a:ln>
              <a:noFill/>
            </a:ln>
          </p:spPr>
        </p:pic>
        <p:pic>
          <p:nvPicPr>
            <p:cNvPr id="318" name="Google Shape;318;p21"/>
            <p:cNvPicPr preferRelativeResize="0"/>
            <p:nvPr/>
          </p:nvPicPr>
          <p:blipFill rotWithShape="1">
            <a:blip r:embed="rId3">
              <a:alphaModFix/>
            </a:blip>
            <a:srcRect b="0" l="0" r="0" t="0"/>
            <a:stretch/>
          </p:blipFill>
          <p:spPr>
            <a:xfrm>
              <a:off x="11772900" y="0"/>
              <a:ext cx="419100" cy="3924300"/>
            </a:xfrm>
            <a:prstGeom prst="rect">
              <a:avLst/>
            </a:prstGeom>
            <a:noFill/>
            <a:ln>
              <a:noFill/>
            </a:ln>
          </p:spPr>
        </p:pic>
        <p:pic>
          <p:nvPicPr>
            <p:cNvPr id="319" name="Google Shape;319;p21"/>
            <p:cNvPicPr preferRelativeResize="0"/>
            <p:nvPr/>
          </p:nvPicPr>
          <p:blipFill rotWithShape="1">
            <a:blip r:embed="rId3">
              <a:alphaModFix/>
            </a:blip>
            <a:srcRect b="0" l="0" r="0" t="0"/>
            <a:stretch/>
          </p:blipFill>
          <p:spPr>
            <a:xfrm>
              <a:off x="11772900" y="3924300"/>
              <a:ext cx="419101" cy="2933700"/>
            </a:xfrm>
            <a:prstGeom prst="rect">
              <a:avLst/>
            </a:prstGeom>
            <a:noFill/>
            <a:ln>
              <a:noFill/>
            </a:ln>
          </p:spPr>
        </p:pic>
      </p:grpSp>
      <p:sp>
        <p:nvSpPr>
          <p:cNvPr id="320" name="Google Shape;320;p21"/>
          <p:cNvSpPr txBox="1"/>
          <p:nvPr/>
        </p:nvSpPr>
        <p:spPr>
          <a:xfrm>
            <a:off x="762000" y="336675"/>
            <a:ext cx="3962700" cy="395400"/>
          </a:xfrm>
          <a:prstGeom prst="rect">
            <a:avLst/>
          </a:prstGeom>
          <a:solidFill>
            <a:srgbClr val="FFFFFF">
              <a:alpha val="0"/>
            </a:srgbClr>
          </a:solidFill>
          <a:ln>
            <a:noFill/>
          </a:ln>
        </p:spPr>
        <p:txBody>
          <a:bodyPr anchorCtr="0" anchor="t" bIns="22850" lIns="45700" spcFirstLastPara="1" rIns="45700" wrap="square" tIns="22850">
            <a:spAutoFit/>
          </a:bodyPr>
          <a:lstStyle/>
          <a:p>
            <a:pPr indent="0" lvl="0" marL="0" marR="0" rtl="0" algn="l">
              <a:lnSpc>
                <a:spcPct val="81000"/>
              </a:lnSpc>
              <a:spcBef>
                <a:spcPts val="0"/>
              </a:spcBef>
              <a:spcAft>
                <a:spcPts val="0"/>
              </a:spcAft>
              <a:buNone/>
            </a:pPr>
            <a:r>
              <a:rPr b="1" i="0" lang="en-US" sz="2800" u="none" cap="none" strike="noStrike">
                <a:solidFill>
                  <a:srgbClr val="225870"/>
                </a:solidFill>
                <a:latin typeface="Microsoft Yahei"/>
                <a:ea typeface="Microsoft Yahei"/>
                <a:cs typeface="Microsoft Yahei"/>
                <a:sym typeface="Microsoft Yahei"/>
              </a:rPr>
              <a:t>Unimodal Models</a:t>
            </a:r>
            <a:endParaRPr b="0" i="0" sz="1100" u="none" cap="none" strike="noStrike">
              <a:solidFill>
                <a:schemeClr val="dk1"/>
              </a:solidFill>
              <a:latin typeface="Calibri"/>
              <a:ea typeface="Calibri"/>
              <a:cs typeface="Calibri"/>
              <a:sym typeface="Calibri"/>
            </a:endParaRPr>
          </a:p>
        </p:txBody>
      </p:sp>
      <p:sp>
        <p:nvSpPr>
          <p:cNvPr id="321" name="Google Shape;321;p21"/>
          <p:cNvSpPr txBox="1"/>
          <p:nvPr/>
        </p:nvSpPr>
        <p:spPr>
          <a:xfrm>
            <a:off x="0" y="908650"/>
            <a:ext cx="6129000" cy="4046700"/>
          </a:xfrm>
          <a:prstGeom prst="rect">
            <a:avLst/>
          </a:prstGeom>
          <a:noFill/>
          <a:ln>
            <a:noFill/>
          </a:ln>
        </p:spPr>
        <p:txBody>
          <a:bodyPr anchorCtr="0" anchor="t" bIns="91425" lIns="91425" spcFirstLastPara="1" rIns="91425" wrap="square" tIns="91425">
            <a:spAutoFit/>
          </a:bodyPr>
          <a:lstStyle/>
          <a:p>
            <a:pPr indent="-323850" lvl="1" marL="914400" rtl="0" algn="l">
              <a:lnSpc>
                <a:spcPct val="115000"/>
              </a:lnSpc>
              <a:spcBef>
                <a:spcPts val="0"/>
              </a:spcBef>
              <a:spcAft>
                <a:spcPts val="0"/>
              </a:spcAft>
              <a:buSzPts val="1500"/>
              <a:buFont typeface="Microsoft YaHei"/>
              <a:buChar char="○"/>
            </a:pPr>
            <a:r>
              <a:rPr lang="en-US" sz="1500"/>
              <a:t>TF-IDF Based Models</a:t>
            </a:r>
            <a:r>
              <a:rPr baseline="30000" lang="en-US" sz="1800">
                <a:solidFill>
                  <a:schemeClr val="dk1"/>
                </a:solidFill>
              </a:rPr>
              <a:t>[6]</a:t>
            </a:r>
            <a:r>
              <a:rPr lang="en-US" sz="1500"/>
              <a:t> </a:t>
            </a:r>
            <a:r>
              <a:rPr b="1" lang="en-US" sz="1500"/>
              <a:t>(Text)</a:t>
            </a:r>
            <a:endParaRPr b="1" sz="1500"/>
          </a:p>
          <a:p>
            <a:pPr indent="0" lvl="0" marL="914400" rtl="0" algn="l">
              <a:lnSpc>
                <a:spcPct val="115000"/>
              </a:lnSpc>
              <a:spcBef>
                <a:spcPts val="0"/>
              </a:spcBef>
              <a:spcAft>
                <a:spcPts val="0"/>
              </a:spcAft>
              <a:buNone/>
            </a:pPr>
            <a:r>
              <a:rPr b="1" lang="en-US" sz="1500"/>
              <a:t>Extract features measuring importance of each word.</a:t>
            </a:r>
            <a:endParaRPr b="1" sz="1500"/>
          </a:p>
          <a:p>
            <a:pPr indent="0" lvl="0" marL="914400" rtl="0" algn="l">
              <a:lnSpc>
                <a:spcPct val="115000"/>
              </a:lnSpc>
              <a:spcBef>
                <a:spcPts val="0"/>
              </a:spcBef>
              <a:spcAft>
                <a:spcPts val="0"/>
              </a:spcAft>
              <a:buNone/>
            </a:pPr>
            <a:r>
              <a:rPr b="1" lang="en-US" sz="1500"/>
              <a:t>Then apply some naive Machine Learning algorithms.</a:t>
            </a:r>
            <a:endParaRPr b="1" sz="1500"/>
          </a:p>
          <a:p>
            <a:pPr indent="0" lvl="0" marL="914400" rtl="0" algn="l">
              <a:lnSpc>
                <a:spcPct val="115000"/>
              </a:lnSpc>
              <a:spcBef>
                <a:spcPts val="0"/>
              </a:spcBef>
              <a:spcAft>
                <a:spcPts val="0"/>
              </a:spcAft>
              <a:buNone/>
            </a:pPr>
            <a:r>
              <a:t/>
            </a:r>
            <a:endParaRPr b="1">
              <a:latin typeface="Microsoft YaHei"/>
              <a:ea typeface="Microsoft YaHei"/>
              <a:cs typeface="Microsoft YaHei"/>
              <a:sym typeface="Microsoft YaHei"/>
            </a:endParaRPr>
          </a:p>
          <a:p>
            <a:pPr indent="0" lvl="0" marL="914400" rtl="0" algn="l">
              <a:lnSpc>
                <a:spcPct val="115000"/>
              </a:lnSpc>
              <a:spcBef>
                <a:spcPts val="0"/>
              </a:spcBef>
              <a:spcAft>
                <a:spcPts val="0"/>
              </a:spcAft>
              <a:buNone/>
            </a:pPr>
            <a:r>
              <a:t/>
            </a:r>
            <a:endParaRPr b="1">
              <a:latin typeface="Microsoft YaHei"/>
              <a:ea typeface="Microsoft YaHei"/>
              <a:cs typeface="Microsoft YaHei"/>
              <a:sym typeface="Microsoft YaHei"/>
            </a:endParaRPr>
          </a:p>
          <a:p>
            <a:pPr indent="0" lvl="0" marL="914400" rtl="0" algn="l">
              <a:lnSpc>
                <a:spcPct val="115000"/>
              </a:lnSpc>
              <a:spcBef>
                <a:spcPts val="0"/>
              </a:spcBef>
              <a:spcAft>
                <a:spcPts val="0"/>
              </a:spcAft>
              <a:buNone/>
            </a:pPr>
            <a:r>
              <a:t/>
            </a:r>
            <a:endParaRPr b="1">
              <a:latin typeface="Microsoft YaHei"/>
              <a:ea typeface="Microsoft YaHei"/>
              <a:cs typeface="Microsoft YaHei"/>
              <a:sym typeface="Microsoft YaHei"/>
            </a:endParaRPr>
          </a:p>
          <a:p>
            <a:pPr indent="0" lvl="0" marL="914400" rtl="0" algn="l">
              <a:lnSpc>
                <a:spcPct val="115000"/>
              </a:lnSpc>
              <a:spcBef>
                <a:spcPts val="0"/>
              </a:spcBef>
              <a:spcAft>
                <a:spcPts val="0"/>
              </a:spcAft>
              <a:buNone/>
            </a:pPr>
            <a:r>
              <a:t/>
            </a:r>
            <a:endParaRPr b="1">
              <a:latin typeface="Microsoft YaHei"/>
              <a:ea typeface="Microsoft YaHei"/>
              <a:cs typeface="Microsoft YaHei"/>
              <a:sym typeface="Microsoft YaHei"/>
            </a:endParaRPr>
          </a:p>
          <a:p>
            <a:pPr indent="0" lvl="0" marL="914400" rtl="0" algn="l">
              <a:lnSpc>
                <a:spcPct val="115000"/>
              </a:lnSpc>
              <a:spcBef>
                <a:spcPts val="0"/>
              </a:spcBef>
              <a:spcAft>
                <a:spcPts val="0"/>
              </a:spcAft>
              <a:buNone/>
            </a:pPr>
            <a:r>
              <a:t/>
            </a:r>
            <a:endParaRPr b="1">
              <a:latin typeface="Microsoft YaHei"/>
              <a:ea typeface="Microsoft YaHei"/>
              <a:cs typeface="Microsoft YaHei"/>
              <a:sym typeface="Microsoft YaHei"/>
            </a:endParaRPr>
          </a:p>
          <a:p>
            <a:pPr indent="0" lvl="0" marL="0" rtl="0" algn="l">
              <a:lnSpc>
                <a:spcPct val="115000"/>
              </a:lnSpc>
              <a:spcBef>
                <a:spcPts val="0"/>
              </a:spcBef>
              <a:spcAft>
                <a:spcPts val="0"/>
              </a:spcAft>
              <a:buNone/>
            </a:pPr>
            <a:r>
              <a:t/>
            </a:r>
            <a:endParaRPr b="1">
              <a:latin typeface="Microsoft YaHei"/>
              <a:ea typeface="Microsoft YaHei"/>
              <a:cs typeface="Microsoft YaHei"/>
              <a:sym typeface="Microsoft YaHei"/>
            </a:endParaRPr>
          </a:p>
          <a:p>
            <a:pPr indent="-317500" lvl="1" marL="914400" rtl="0" algn="l">
              <a:lnSpc>
                <a:spcPct val="115000"/>
              </a:lnSpc>
              <a:spcBef>
                <a:spcPts val="0"/>
              </a:spcBef>
              <a:spcAft>
                <a:spcPts val="0"/>
              </a:spcAft>
              <a:buClr>
                <a:schemeClr val="dk1"/>
              </a:buClr>
              <a:buSzPts val="1400"/>
              <a:buFont typeface="Microsoft YaHei"/>
              <a:buChar char="○"/>
            </a:pPr>
            <a:r>
              <a:rPr lang="en-US">
                <a:solidFill>
                  <a:schemeClr val="dk1"/>
                </a:solidFill>
              </a:rPr>
              <a:t>Text-CNN Based Model</a:t>
            </a:r>
            <a:r>
              <a:rPr baseline="30000" lang="en-US" sz="1800">
                <a:solidFill>
                  <a:schemeClr val="dk1"/>
                </a:solidFill>
              </a:rPr>
              <a:t>[7]</a:t>
            </a:r>
            <a:r>
              <a:rPr lang="en-US">
                <a:solidFill>
                  <a:schemeClr val="dk1"/>
                </a:solidFill>
              </a:rPr>
              <a:t> </a:t>
            </a:r>
            <a:r>
              <a:rPr b="1" lang="en-US">
                <a:solidFill>
                  <a:schemeClr val="dk1"/>
                </a:solidFill>
              </a:rPr>
              <a:t>(Text)</a:t>
            </a:r>
            <a:endParaRPr b="1">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b="1" lang="en-US">
                <a:solidFill>
                  <a:schemeClr val="dk1"/>
                </a:solidFill>
              </a:rPr>
              <a:t>Capture local features. (Better for short texts)</a:t>
            </a:r>
            <a:endParaRPr b="1"/>
          </a:p>
          <a:p>
            <a:pPr indent="0" lvl="0" marL="0" rtl="0" algn="l">
              <a:lnSpc>
                <a:spcPct val="115000"/>
              </a:lnSpc>
              <a:spcBef>
                <a:spcPts val="0"/>
              </a:spcBef>
              <a:spcAft>
                <a:spcPts val="0"/>
              </a:spcAft>
              <a:buNone/>
            </a:pPr>
            <a:r>
              <a:t/>
            </a:r>
            <a:endParaRPr>
              <a:latin typeface="Microsoft YaHei"/>
              <a:ea typeface="Microsoft YaHei"/>
              <a:cs typeface="Microsoft YaHei"/>
              <a:sym typeface="Microsoft YaHei"/>
            </a:endParaRPr>
          </a:p>
          <a:p>
            <a:pPr indent="0" lvl="0" marL="0" rtl="0" algn="l">
              <a:lnSpc>
                <a:spcPct val="115000"/>
              </a:lnSpc>
              <a:spcBef>
                <a:spcPts val="0"/>
              </a:spcBef>
              <a:spcAft>
                <a:spcPts val="0"/>
              </a:spcAft>
              <a:buNone/>
            </a:pPr>
            <a:r>
              <a:t/>
            </a:r>
            <a:endParaRPr>
              <a:latin typeface="Microsoft YaHei"/>
              <a:ea typeface="Microsoft YaHei"/>
              <a:cs typeface="Microsoft YaHei"/>
              <a:sym typeface="Microsoft YaHei"/>
            </a:endParaRPr>
          </a:p>
          <a:p>
            <a:pPr indent="0" lvl="0" marL="0" rtl="0" algn="l">
              <a:lnSpc>
                <a:spcPct val="115000"/>
              </a:lnSpc>
              <a:spcBef>
                <a:spcPts val="0"/>
              </a:spcBef>
              <a:spcAft>
                <a:spcPts val="0"/>
              </a:spcAft>
              <a:buNone/>
            </a:pPr>
            <a:r>
              <a:t/>
            </a:r>
            <a:endParaRPr>
              <a:latin typeface="Microsoft YaHei"/>
              <a:ea typeface="Microsoft YaHei"/>
              <a:cs typeface="Microsoft YaHei"/>
              <a:sym typeface="Microsoft YaHei"/>
            </a:endParaRPr>
          </a:p>
          <a:p>
            <a:pPr indent="0" lvl="0" marL="0" rtl="0" algn="l">
              <a:lnSpc>
                <a:spcPct val="115000"/>
              </a:lnSpc>
              <a:spcBef>
                <a:spcPts val="0"/>
              </a:spcBef>
              <a:spcAft>
                <a:spcPts val="0"/>
              </a:spcAft>
              <a:buNone/>
            </a:pPr>
            <a:r>
              <a:t/>
            </a:r>
            <a:endParaRPr>
              <a:latin typeface="Microsoft YaHei"/>
              <a:ea typeface="Microsoft YaHei"/>
              <a:cs typeface="Microsoft YaHei"/>
              <a:sym typeface="Microsoft YaHei"/>
            </a:endParaRPr>
          </a:p>
        </p:txBody>
      </p:sp>
      <p:sp>
        <p:nvSpPr>
          <p:cNvPr id="322" name="Google Shape;322;p21"/>
          <p:cNvSpPr txBox="1"/>
          <p:nvPr/>
        </p:nvSpPr>
        <p:spPr>
          <a:xfrm>
            <a:off x="6200150" y="336675"/>
            <a:ext cx="5575200" cy="401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a:solidFill>
                <a:schemeClr val="dk1"/>
              </a:solidFill>
              <a:latin typeface="Microsoft YaHei"/>
              <a:ea typeface="Microsoft YaHei"/>
              <a:cs typeface="Microsoft YaHei"/>
              <a:sym typeface="Microsoft YaHei"/>
            </a:endParaRPr>
          </a:p>
          <a:p>
            <a:pPr indent="-317500" lvl="1" marL="914400" rtl="0" algn="l">
              <a:lnSpc>
                <a:spcPct val="115000"/>
              </a:lnSpc>
              <a:spcBef>
                <a:spcPts val="0"/>
              </a:spcBef>
              <a:spcAft>
                <a:spcPts val="0"/>
              </a:spcAft>
              <a:buClr>
                <a:schemeClr val="dk1"/>
              </a:buClr>
              <a:buSzPts val="1400"/>
              <a:buFont typeface="Microsoft YaHei"/>
              <a:buChar char="○"/>
            </a:pPr>
            <a:r>
              <a:rPr lang="en-US">
                <a:solidFill>
                  <a:schemeClr val="dk1"/>
                </a:solidFill>
              </a:rPr>
              <a:t>BERT Based Model</a:t>
            </a:r>
            <a:r>
              <a:rPr baseline="30000" lang="en-US" sz="1800">
                <a:solidFill>
                  <a:schemeClr val="dk1"/>
                </a:solidFill>
              </a:rPr>
              <a:t>[8]</a:t>
            </a:r>
            <a:r>
              <a:rPr lang="en-US">
                <a:solidFill>
                  <a:schemeClr val="dk1"/>
                </a:solidFill>
              </a:rPr>
              <a:t> </a:t>
            </a:r>
            <a:r>
              <a:rPr b="1" lang="en-US">
                <a:solidFill>
                  <a:schemeClr val="dk1"/>
                </a:solidFill>
              </a:rPr>
              <a:t>(Text)</a:t>
            </a:r>
            <a:endParaRPr b="1">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b="1" lang="en-US">
                <a:solidFill>
                  <a:schemeClr val="dk1"/>
                </a:solidFill>
              </a:rPr>
              <a:t>Tokenize and encode the whole sentence.</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317500" lvl="1" marL="914400" rtl="0" algn="l">
              <a:lnSpc>
                <a:spcPct val="115000"/>
              </a:lnSpc>
              <a:spcBef>
                <a:spcPts val="0"/>
              </a:spcBef>
              <a:spcAft>
                <a:spcPts val="0"/>
              </a:spcAft>
              <a:buClr>
                <a:schemeClr val="dk1"/>
              </a:buClr>
              <a:buSzPts val="1400"/>
              <a:buFont typeface="Microsoft YaHei"/>
              <a:buChar char="○"/>
            </a:pPr>
            <a:r>
              <a:rPr lang="en-US">
                <a:solidFill>
                  <a:schemeClr val="dk1"/>
                </a:solidFill>
              </a:rPr>
              <a:t>ResNet50 Based Model</a:t>
            </a:r>
            <a:r>
              <a:rPr baseline="30000" lang="en-US" sz="1800">
                <a:solidFill>
                  <a:schemeClr val="dk1"/>
                </a:solidFill>
              </a:rPr>
              <a:t>[9]</a:t>
            </a:r>
            <a:r>
              <a:rPr b="1" lang="en-US">
                <a:solidFill>
                  <a:schemeClr val="dk1"/>
                </a:solidFill>
              </a:rPr>
              <a:t> (Image)</a:t>
            </a:r>
            <a:endParaRPr b="1">
              <a:solidFill>
                <a:schemeClr val="dk1"/>
              </a:solidFill>
            </a:endParaRPr>
          </a:p>
          <a:p>
            <a:pPr indent="0" lvl="0" marL="914400" rtl="0" algn="l">
              <a:lnSpc>
                <a:spcPct val="115000"/>
              </a:lnSpc>
              <a:spcBef>
                <a:spcPts val="0"/>
              </a:spcBef>
              <a:spcAft>
                <a:spcPts val="0"/>
              </a:spcAft>
              <a:buNone/>
            </a:pPr>
            <a:r>
              <a:rPr b="1" lang="en-US">
                <a:solidFill>
                  <a:schemeClr val="dk1"/>
                </a:solidFill>
              </a:rPr>
              <a:t>Extract image features with deep CNN.</a:t>
            </a:r>
            <a:endParaRPr/>
          </a:p>
        </p:txBody>
      </p:sp>
      <p:pic>
        <p:nvPicPr>
          <p:cNvPr id="323" name="Google Shape;323;p21"/>
          <p:cNvPicPr preferRelativeResize="0"/>
          <p:nvPr/>
        </p:nvPicPr>
        <p:blipFill>
          <a:blip r:embed="rId4">
            <a:alphaModFix/>
          </a:blip>
          <a:stretch>
            <a:fillRect/>
          </a:stretch>
        </p:blipFill>
        <p:spPr>
          <a:xfrm>
            <a:off x="1619325" y="3935501"/>
            <a:ext cx="2683425" cy="2838750"/>
          </a:xfrm>
          <a:prstGeom prst="rect">
            <a:avLst/>
          </a:prstGeom>
          <a:noFill/>
          <a:ln>
            <a:noFill/>
          </a:ln>
        </p:spPr>
      </p:pic>
      <p:pic>
        <p:nvPicPr>
          <p:cNvPr id="324" name="Google Shape;324;p21"/>
          <p:cNvPicPr preferRelativeResize="0"/>
          <p:nvPr/>
        </p:nvPicPr>
        <p:blipFill>
          <a:blip r:embed="rId5">
            <a:alphaModFix/>
          </a:blip>
          <a:stretch>
            <a:fillRect/>
          </a:stretch>
        </p:blipFill>
        <p:spPr>
          <a:xfrm>
            <a:off x="1294025" y="1860000"/>
            <a:ext cx="3962700" cy="1327242"/>
          </a:xfrm>
          <a:prstGeom prst="rect">
            <a:avLst/>
          </a:prstGeom>
          <a:noFill/>
          <a:ln>
            <a:noFill/>
          </a:ln>
        </p:spPr>
      </p:pic>
      <p:pic>
        <p:nvPicPr>
          <p:cNvPr id="325" name="Google Shape;325;p21"/>
          <p:cNvPicPr preferRelativeResize="0"/>
          <p:nvPr/>
        </p:nvPicPr>
        <p:blipFill>
          <a:blip r:embed="rId6">
            <a:alphaModFix/>
          </a:blip>
          <a:stretch>
            <a:fillRect/>
          </a:stretch>
        </p:blipFill>
        <p:spPr>
          <a:xfrm>
            <a:off x="7684050" y="1320626"/>
            <a:ext cx="2607401" cy="2233450"/>
          </a:xfrm>
          <a:prstGeom prst="rect">
            <a:avLst/>
          </a:prstGeom>
          <a:noFill/>
          <a:ln>
            <a:noFill/>
          </a:ln>
        </p:spPr>
      </p:pic>
      <p:pic>
        <p:nvPicPr>
          <p:cNvPr id="326" name="Google Shape;326;p21"/>
          <p:cNvPicPr preferRelativeResize="0"/>
          <p:nvPr/>
        </p:nvPicPr>
        <p:blipFill>
          <a:blip r:embed="rId7">
            <a:alphaModFix/>
          </a:blip>
          <a:stretch>
            <a:fillRect/>
          </a:stretch>
        </p:blipFill>
        <p:spPr>
          <a:xfrm>
            <a:off x="5432750" y="4292575"/>
            <a:ext cx="3107760" cy="2233450"/>
          </a:xfrm>
          <a:prstGeom prst="rect">
            <a:avLst/>
          </a:prstGeom>
          <a:noFill/>
          <a:ln>
            <a:noFill/>
          </a:ln>
        </p:spPr>
      </p:pic>
      <p:pic>
        <p:nvPicPr>
          <p:cNvPr id="327" name="Google Shape;327;p21"/>
          <p:cNvPicPr preferRelativeResize="0"/>
          <p:nvPr/>
        </p:nvPicPr>
        <p:blipFill>
          <a:blip r:embed="rId8">
            <a:alphaModFix/>
          </a:blip>
          <a:stretch>
            <a:fillRect/>
          </a:stretch>
        </p:blipFill>
        <p:spPr>
          <a:xfrm>
            <a:off x="8653150" y="4333650"/>
            <a:ext cx="3526821" cy="2192375"/>
          </a:xfrm>
          <a:prstGeom prst="rect">
            <a:avLst/>
          </a:prstGeom>
          <a:noFill/>
          <a:ln>
            <a:noFill/>
          </a:ln>
        </p:spPr>
      </p:pic>
      <p:sp>
        <p:nvSpPr>
          <p:cNvPr id="328" name="Google Shape;328;p21"/>
          <p:cNvSpPr txBox="1"/>
          <p:nvPr>
            <p:ph idx="12" type="sldNum"/>
          </p:nvPr>
        </p:nvSpPr>
        <p:spPr>
          <a:xfrm>
            <a:off x="9805150" y="6290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